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312" r:id="rId10"/>
    <p:sldId id="313" r:id="rId11"/>
    <p:sldId id="314" r:id="rId12"/>
    <p:sldId id="315" r:id="rId13"/>
    <p:sldId id="316" r:id="rId14"/>
    <p:sldId id="317" r:id="rId15"/>
    <p:sldId id="318" r:id="rId16"/>
    <p:sldId id="319" r:id="rId17"/>
    <p:sldId id="320" r:id="rId18"/>
    <p:sldId id="304" r:id="rId19"/>
    <p:sldId id="302" r:id="rId20"/>
    <p:sldId id="264" r:id="rId21"/>
    <p:sldId id="305" r:id="rId22"/>
    <p:sldId id="265" r:id="rId23"/>
    <p:sldId id="303" r:id="rId24"/>
    <p:sldId id="267" r:id="rId25"/>
    <p:sldId id="307" r:id="rId26"/>
    <p:sldId id="308" r:id="rId27"/>
    <p:sldId id="309" r:id="rId28"/>
    <p:sldId id="310" r:id="rId29"/>
    <p:sldId id="311" r:id="rId30"/>
    <p:sldId id="269" r:id="rId31"/>
    <p:sldId id="270" r:id="rId32"/>
    <p:sldId id="271" r:id="rId33"/>
    <p:sldId id="272" r:id="rId34"/>
    <p:sldId id="273" r:id="rId35"/>
    <p:sldId id="274" r:id="rId36"/>
    <p:sldId id="275" r:id="rId37"/>
    <p:sldId id="276" r:id="rId38"/>
    <p:sldId id="279" r:id="rId39"/>
    <p:sldId id="277" r:id="rId40"/>
    <p:sldId id="278" r:id="rId41"/>
    <p:sldId id="281" r:id="rId42"/>
    <p:sldId id="280" r:id="rId43"/>
    <p:sldId id="282" r:id="rId44"/>
    <p:sldId id="283" r:id="rId45"/>
    <p:sldId id="284" r:id="rId46"/>
    <p:sldId id="285" r:id="rId47"/>
    <p:sldId id="286" r:id="rId48"/>
    <p:sldId id="287" r:id="rId49"/>
    <p:sldId id="288" r:id="rId50"/>
    <p:sldId id="289" r:id="rId51"/>
    <p:sldId id="290" r:id="rId52"/>
    <p:sldId id="292" r:id="rId53"/>
    <p:sldId id="293" r:id="rId54"/>
    <p:sldId id="294" r:id="rId55"/>
    <p:sldId id="295" r:id="rId56"/>
    <p:sldId id="296" r:id="rId57"/>
    <p:sldId id="297" r:id="rId58"/>
    <p:sldId id="298" r:id="rId59"/>
    <p:sldId id="299" r:id="rId60"/>
    <p:sldId id="300" r:id="rId61"/>
    <p:sldId id="301"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4/22/2021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4/22/2021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1CE32-53FD-4292-ABC5-04B1C17F9BD3}"/>
              </a:ext>
            </a:extLst>
          </p:cNvPr>
          <p:cNvSpPr>
            <a:spLocks noGrp="1"/>
          </p:cNvSpPr>
          <p:nvPr>
            <p:ph type="ctrTitle"/>
          </p:nvPr>
        </p:nvSpPr>
        <p:spPr/>
        <p:txBody>
          <a:bodyPr/>
          <a:lstStyle/>
          <a:p>
            <a:r>
              <a:rPr lang="en-US" b="1" dirty="0"/>
              <a:t>Assembling an IoT Device</a:t>
            </a:r>
            <a:endParaRPr lang="en-RW" b="1" dirty="0"/>
          </a:p>
        </p:txBody>
      </p:sp>
      <p:sp>
        <p:nvSpPr>
          <p:cNvPr id="3" name="Subtitle 2">
            <a:extLst>
              <a:ext uri="{FF2B5EF4-FFF2-40B4-BE49-F238E27FC236}">
                <a16:creationId xmlns:a16="http://schemas.microsoft.com/office/drawing/2014/main" id="{9D838853-C4BA-4311-9D10-611F204CD50F}"/>
              </a:ext>
            </a:extLst>
          </p:cNvPr>
          <p:cNvSpPr>
            <a:spLocks noGrp="1"/>
          </p:cNvSpPr>
          <p:nvPr>
            <p:ph type="subTitle" idx="1"/>
          </p:nvPr>
        </p:nvSpPr>
        <p:spPr/>
        <p:txBody>
          <a:bodyPr>
            <a:normAutofit lnSpcReduction="10000"/>
          </a:bodyPr>
          <a:lstStyle/>
          <a:p>
            <a:r>
              <a:rPr lang="en-US" dirty="0"/>
              <a:t>Presented by </a:t>
            </a:r>
          </a:p>
          <a:p>
            <a:r>
              <a:rPr lang="en-US" dirty="0"/>
              <a:t>Eng. NIYITEGEKA Janvier</a:t>
            </a:r>
          </a:p>
          <a:p>
            <a:r>
              <a:rPr lang="en-US" dirty="0"/>
              <a:t>RP/IPRC TUMBA</a:t>
            </a:r>
          </a:p>
          <a:p>
            <a:endParaRPr lang="en-RW" dirty="0"/>
          </a:p>
        </p:txBody>
      </p:sp>
    </p:spTree>
    <p:extLst>
      <p:ext uri="{BB962C8B-B14F-4D97-AF65-F5344CB8AC3E}">
        <p14:creationId xmlns:p14="http://schemas.microsoft.com/office/powerpoint/2010/main" val="1305930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952480-BD10-49B6-A2AD-B5CCFB5E6176}"/>
              </a:ext>
            </a:extLst>
          </p:cNvPr>
          <p:cNvPicPr>
            <a:picLocks noChangeAspect="1"/>
          </p:cNvPicPr>
          <p:nvPr/>
        </p:nvPicPr>
        <p:blipFill>
          <a:blip r:embed="rId2"/>
          <a:stretch>
            <a:fillRect/>
          </a:stretch>
        </p:blipFill>
        <p:spPr>
          <a:xfrm>
            <a:off x="1628775" y="1281112"/>
            <a:ext cx="8934450" cy="4295775"/>
          </a:xfrm>
          <a:prstGeom prst="rect">
            <a:avLst/>
          </a:prstGeom>
        </p:spPr>
      </p:pic>
    </p:spTree>
    <p:extLst>
      <p:ext uri="{BB962C8B-B14F-4D97-AF65-F5344CB8AC3E}">
        <p14:creationId xmlns:p14="http://schemas.microsoft.com/office/powerpoint/2010/main" val="279893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C8CA3C-0F97-4495-8176-CCB5272B9C4C}"/>
              </a:ext>
            </a:extLst>
          </p:cNvPr>
          <p:cNvPicPr>
            <a:picLocks noChangeAspect="1"/>
          </p:cNvPicPr>
          <p:nvPr/>
        </p:nvPicPr>
        <p:blipFill>
          <a:blip r:embed="rId2"/>
          <a:stretch>
            <a:fillRect/>
          </a:stretch>
        </p:blipFill>
        <p:spPr>
          <a:xfrm>
            <a:off x="1190625" y="1590675"/>
            <a:ext cx="9810750" cy="3676650"/>
          </a:xfrm>
          <a:prstGeom prst="rect">
            <a:avLst/>
          </a:prstGeom>
        </p:spPr>
      </p:pic>
    </p:spTree>
    <p:extLst>
      <p:ext uri="{BB962C8B-B14F-4D97-AF65-F5344CB8AC3E}">
        <p14:creationId xmlns:p14="http://schemas.microsoft.com/office/powerpoint/2010/main" val="1755471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8E5D2A-58BB-49ED-86A2-D4676850554F}"/>
              </a:ext>
            </a:extLst>
          </p:cNvPr>
          <p:cNvPicPr>
            <a:picLocks noChangeAspect="1"/>
          </p:cNvPicPr>
          <p:nvPr/>
        </p:nvPicPr>
        <p:blipFill>
          <a:blip r:embed="rId2"/>
          <a:stretch>
            <a:fillRect/>
          </a:stretch>
        </p:blipFill>
        <p:spPr>
          <a:xfrm>
            <a:off x="1247775" y="1643062"/>
            <a:ext cx="9696450" cy="3571875"/>
          </a:xfrm>
          <a:prstGeom prst="rect">
            <a:avLst/>
          </a:prstGeom>
        </p:spPr>
      </p:pic>
    </p:spTree>
    <p:extLst>
      <p:ext uri="{BB962C8B-B14F-4D97-AF65-F5344CB8AC3E}">
        <p14:creationId xmlns:p14="http://schemas.microsoft.com/office/powerpoint/2010/main" val="4010856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647B57-D0C3-4B8C-A1B5-FDB9D994E2FD}"/>
              </a:ext>
            </a:extLst>
          </p:cNvPr>
          <p:cNvPicPr>
            <a:picLocks noChangeAspect="1"/>
          </p:cNvPicPr>
          <p:nvPr/>
        </p:nvPicPr>
        <p:blipFill>
          <a:blip r:embed="rId2"/>
          <a:stretch>
            <a:fillRect/>
          </a:stretch>
        </p:blipFill>
        <p:spPr>
          <a:xfrm>
            <a:off x="1219200" y="1514475"/>
            <a:ext cx="9753600" cy="3829050"/>
          </a:xfrm>
          <a:prstGeom prst="rect">
            <a:avLst/>
          </a:prstGeom>
        </p:spPr>
      </p:pic>
    </p:spTree>
    <p:extLst>
      <p:ext uri="{BB962C8B-B14F-4D97-AF65-F5344CB8AC3E}">
        <p14:creationId xmlns:p14="http://schemas.microsoft.com/office/powerpoint/2010/main" val="741656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ECDDC5-986A-4F4F-AC3C-607BA9475709}"/>
              </a:ext>
            </a:extLst>
          </p:cNvPr>
          <p:cNvPicPr>
            <a:picLocks noChangeAspect="1"/>
          </p:cNvPicPr>
          <p:nvPr/>
        </p:nvPicPr>
        <p:blipFill>
          <a:blip r:embed="rId2"/>
          <a:stretch>
            <a:fillRect/>
          </a:stretch>
        </p:blipFill>
        <p:spPr>
          <a:xfrm>
            <a:off x="1590675" y="1890712"/>
            <a:ext cx="9010650" cy="3076575"/>
          </a:xfrm>
          <a:prstGeom prst="rect">
            <a:avLst/>
          </a:prstGeom>
        </p:spPr>
      </p:pic>
    </p:spTree>
    <p:extLst>
      <p:ext uri="{BB962C8B-B14F-4D97-AF65-F5344CB8AC3E}">
        <p14:creationId xmlns:p14="http://schemas.microsoft.com/office/powerpoint/2010/main" val="1079171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E10892-EA82-43B3-8390-7BFB027616DF}"/>
              </a:ext>
            </a:extLst>
          </p:cNvPr>
          <p:cNvPicPr>
            <a:picLocks noChangeAspect="1"/>
          </p:cNvPicPr>
          <p:nvPr/>
        </p:nvPicPr>
        <p:blipFill>
          <a:blip r:embed="rId2"/>
          <a:stretch>
            <a:fillRect/>
          </a:stretch>
        </p:blipFill>
        <p:spPr>
          <a:xfrm>
            <a:off x="1600200" y="1395412"/>
            <a:ext cx="8991600" cy="4067175"/>
          </a:xfrm>
          <a:prstGeom prst="rect">
            <a:avLst/>
          </a:prstGeom>
        </p:spPr>
      </p:pic>
    </p:spTree>
    <p:extLst>
      <p:ext uri="{BB962C8B-B14F-4D97-AF65-F5344CB8AC3E}">
        <p14:creationId xmlns:p14="http://schemas.microsoft.com/office/powerpoint/2010/main" val="792308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EB069-FCA8-4A57-BA50-29DDEA2DDF8D}"/>
              </a:ext>
            </a:extLst>
          </p:cNvPr>
          <p:cNvPicPr>
            <a:picLocks noChangeAspect="1"/>
          </p:cNvPicPr>
          <p:nvPr/>
        </p:nvPicPr>
        <p:blipFill>
          <a:blip r:embed="rId2"/>
          <a:stretch>
            <a:fillRect/>
          </a:stretch>
        </p:blipFill>
        <p:spPr>
          <a:xfrm>
            <a:off x="1524000" y="1243012"/>
            <a:ext cx="9144000" cy="4371975"/>
          </a:xfrm>
          <a:prstGeom prst="rect">
            <a:avLst/>
          </a:prstGeom>
        </p:spPr>
      </p:pic>
    </p:spTree>
    <p:extLst>
      <p:ext uri="{BB962C8B-B14F-4D97-AF65-F5344CB8AC3E}">
        <p14:creationId xmlns:p14="http://schemas.microsoft.com/office/powerpoint/2010/main" val="2085679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2180E4-21AF-4A4B-944E-4274EE1E4A19}"/>
              </a:ext>
            </a:extLst>
          </p:cNvPr>
          <p:cNvPicPr>
            <a:picLocks noChangeAspect="1"/>
          </p:cNvPicPr>
          <p:nvPr/>
        </p:nvPicPr>
        <p:blipFill>
          <a:blip r:embed="rId2"/>
          <a:stretch>
            <a:fillRect/>
          </a:stretch>
        </p:blipFill>
        <p:spPr>
          <a:xfrm>
            <a:off x="1404937" y="1619250"/>
            <a:ext cx="9382125" cy="3619500"/>
          </a:xfrm>
          <a:prstGeom prst="rect">
            <a:avLst/>
          </a:prstGeom>
        </p:spPr>
      </p:pic>
    </p:spTree>
    <p:extLst>
      <p:ext uri="{BB962C8B-B14F-4D97-AF65-F5344CB8AC3E}">
        <p14:creationId xmlns:p14="http://schemas.microsoft.com/office/powerpoint/2010/main" val="3838442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FB0388-8AF3-443A-A185-A27313956065}"/>
              </a:ext>
            </a:extLst>
          </p:cNvPr>
          <p:cNvPicPr>
            <a:picLocks noChangeAspect="1"/>
          </p:cNvPicPr>
          <p:nvPr/>
        </p:nvPicPr>
        <p:blipFill>
          <a:blip r:embed="rId2"/>
          <a:stretch>
            <a:fillRect/>
          </a:stretch>
        </p:blipFill>
        <p:spPr>
          <a:xfrm>
            <a:off x="1038225" y="1524000"/>
            <a:ext cx="10115550" cy="3810000"/>
          </a:xfrm>
          <a:prstGeom prst="rect">
            <a:avLst/>
          </a:prstGeom>
        </p:spPr>
      </p:pic>
    </p:spTree>
    <p:extLst>
      <p:ext uri="{BB962C8B-B14F-4D97-AF65-F5344CB8AC3E}">
        <p14:creationId xmlns:p14="http://schemas.microsoft.com/office/powerpoint/2010/main" val="3092851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401A8-7DB3-4EA3-B455-7F0CED4E3E9D}"/>
              </a:ext>
            </a:extLst>
          </p:cNvPr>
          <p:cNvSpPr>
            <a:spLocks noGrp="1"/>
          </p:cNvSpPr>
          <p:nvPr>
            <p:ph type="title"/>
          </p:nvPr>
        </p:nvSpPr>
        <p:spPr/>
        <p:txBody>
          <a:bodyPr/>
          <a:lstStyle/>
          <a:p>
            <a:r>
              <a:rPr lang="en-US" dirty="0"/>
              <a:t>Basics of SPI</a:t>
            </a:r>
            <a:endParaRPr lang="en-RW" dirty="0"/>
          </a:p>
        </p:txBody>
      </p:sp>
      <p:pic>
        <p:nvPicPr>
          <p:cNvPr id="5" name="Content Placeholder 4">
            <a:extLst>
              <a:ext uri="{FF2B5EF4-FFF2-40B4-BE49-F238E27FC236}">
                <a16:creationId xmlns:a16="http://schemas.microsoft.com/office/drawing/2014/main" id="{9C620691-6376-44B7-BD92-9FDF360AE6ED}"/>
              </a:ext>
            </a:extLst>
          </p:cNvPr>
          <p:cNvPicPr>
            <a:picLocks noGrp="1" noChangeAspect="1"/>
          </p:cNvPicPr>
          <p:nvPr>
            <p:ph idx="1"/>
          </p:nvPr>
        </p:nvPicPr>
        <p:blipFill>
          <a:blip r:embed="rId2"/>
          <a:stretch>
            <a:fillRect/>
          </a:stretch>
        </p:blipFill>
        <p:spPr>
          <a:xfrm>
            <a:off x="2576512" y="3416300"/>
            <a:ext cx="7038975" cy="1600200"/>
          </a:xfrm>
        </p:spPr>
      </p:pic>
    </p:spTree>
    <p:extLst>
      <p:ext uri="{BB962C8B-B14F-4D97-AF65-F5344CB8AC3E}">
        <p14:creationId xmlns:p14="http://schemas.microsoft.com/office/powerpoint/2010/main" val="265537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9EBBD-2F97-4487-A406-038BFF183B38}"/>
              </a:ext>
            </a:extLst>
          </p:cNvPr>
          <p:cNvSpPr>
            <a:spLocks noGrp="1"/>
          </p:cNvSpPr>
          <p:nvPr>
            <p:ph type="title"/>
          </p:nvPr>
        </p:nvSpPr>
        <p:spPr/>
        <p:txBody>
          <a:bodyPr/>
          <a:lstStyle/>
          <a:p>
            <a:r>
              <a:rPr lang="en-US" b="1" dirty="0"/>
              <a:t>What is an IoT Device?</a:t>
            </a:r>
            <a:endParaRPr lang="en-RW" b="1" dirty="0"/>
          </a:p>
        </p:txBody>
      </p:sp>
      <p:sp>
        <p:nvSpPr>
          <p:cNvPr id="3" name="Content Placeholder 2">
            <a:extLst>
              <a:ext uri="{FF2B5EF4-FFF2-40B4-BE49-F238E27FC236}">
                <a16:creationId xmlns:a16="http://schemas.microsoft.com/office/drawing/2014/main" id="{B387D204-E426-4753-9DFA-16E48DB9141F}"/>
              </a:ext>
            </a:extLst>
          </p:cNvPr>
          <p:cNvSpPr>
            <a:spLocks noGrp="1"/>
          </p:cNvSpPr>
          <p:nvPr>
            <p:ph idx="1"/>
          </p:nvPr>
        </p:nvSpPr>
        <p:spPr>
          <a:xfrm>
            <a:off x="823964" y="2556932"/>
            <a:ext cx="10540721" cy="3318936"/>
          </a:xfrm>
        </p:spPr>
        <p:txBody>
          <a:bodyPr>
            <a:normAutofit/>
          </a:bodyPr>
          <a:lstStyle/>
          <a:p>
            <a:r>
              <a:rPr lang="en-US" sz="3200" dirty="0">
                <a:effectLst/>
                <a:latin typeface="Calibri" panose="020F0502020204030204" pitchFamily="34" charset="0"/>
                <a:ea typeface="Calibri" panose="020F0502020204030204" pitchFamily="34" charset="0"/>
                <a:cs typeface="Calibri" panose="020F0502020204030204" pitchFamily="34" charset="0"/>
              </a:rPr>
              <a:t>A "</a:t>
            </a:r>
            <a:r>
              <a:rPr lang="en-US" sz="3200" b="1" dirty="0">
                <a:effectLst/>
                <a:latin typeface="Calibri" panose="020F0502020204030204" pitchFamily="34" charset="0"/>
                <a:ea typeface="Calibri" panose="020F0502020204030204" pitchFamily="34" charset="0"/>
                <a:cs typeface="Calibri" panose="020F0502020204030204" pitchFamily="34" charset="0"/>
              </a:rPr>
              <a:t>Thing</a:t>
            </a:r>
            <a:r>
              <a:rPr lang="en-US" sz="3200" dirty="0">
                <a:effectLst/>
                <a:latin typeface="Calibri" panose="020F0502020204030204" pitchFamily="34" charset="0"/>
                <a:ea typeface="Calibri" panose="020F0502020204030204" pitchFamily="34" charset="0"/>
                <a:cs typeface="Calibri" panose="020F0502020204030204" pitchFamily="34" charset="0"/>
              </a:rPr>
              <a:t>" can be any object that has a unique identifier and which can send/receive data  over a network (e.g., smart phone, </a:t>
            </a:r>
            <a:r>
              <a:rPr lang="en-US" sz="3200" dirty="0" err="1">
                <a:effectLst/>
                <a:latin typeface="Calibri" panose="020F0502020204030204" pitchFamily="34" charset="0"/>
                <a:ea typeface="Calibri" panose="020F0502020204030204" pitchFamily="34" charset="0"/>
                <a:cs typeface="Calibri" panose="020F0502020204030204" pitchFamily="34" charset="0"/>
              </a:rPr>
              <a:t>smartTV</a:t>
            </a:r>
            <a:r>
              <a:rPr lang="en-US" sz="3200" dirty="0">
                <a:effectLst/>
                <a:latin typeface="Calibri" panose="020F0502020204030204" pitchFamily="34" charset="0"/>
                <a:ea typeface="Calibri" panose="020F0502020204030204" pitchFamily="34" charset="0"/>
                <a:cs typeface="Calibri" panose="020F0502020204030204" pitchFamily="34" charset="0"/>
              </a:rPr>
              <a:t>, computer, refrigerator, car, etc.).</a:t>
            </a:r>
          </a:p>
          <a:p>
            <a:r>
              <a:rPr lang="en-US" sz="3200" dirty="0">
                <a:effectLst/>
                <a:latin typeface="Calibri" panose="020F0502020204030204" pitchFamily="34" charset="0"/>
                <a:ea typeface="Calibri" panose="020F0502020204030204" pitchFamily="34" charset="0"/>
              </a:rPr>
              <a:t>• </a:t>
            </a:r>
            <a:r>
              <a:rPr lang="en-US" sz="3200" b="1" dirty="0">
                <a:effectLst/>
                <a:latin typeface="Calibri" panose="020F0502020204030204" pitchFamily="34" charset="0"/>
                <a:ea typeface="Calibri" panose="020F0502020204030204" pitchFamily="34" charset="0"/>
              </a:rPr>
              <a:t>IoT device </a:t>
            </a:r>
            <a:r>
              <a:rPr lang="en-US" sz="3200" dirty="0">
                <a:effectLst/>
                <a:latin typeface="Calibri" panose="020F0502020204030204" pitchFamily="34" charset="0"/>
                <a:ea typeface="Calibri" panose="020F0502020204030204" pitchFamily="34" charset="0"/>
              </a:rPr>
              <a:t>is a thing  that can be connected to the Internet and send information about themselves or about their surroundings.</a:t>
            </a:r>
            <a:endParaRPr lang="en-RW" sz="3200" dirty="0"/>
          </a:p>
        </p:txBody>
      </p:sp>
    </p:spTree>
    <p:extLst>
      <p:ext uri="{BB962C8B-B14F-4D97-AF65-F5344CB8AC3E}">
        <p14:creationId xmlns:p14="http://schemas.microsoft.com/office/powerpoint/2010/main" val="2186253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759E-0CB1-4D07-ADCC-1225D39C4B09}"/>
              </a:ext>
            </a:extLst>
          </p:cNvPr>
          <p:cNvSpPr>
            <a:spLocks noGrp="1"/>
          </p:cNvSpPr>
          <p:nvPr>
            <p:ph type="title"/>
          </p:nvPr>
        </p:nvSpPr>
        <p:spPr/>
        <p:txBody>
          <a:bodyPr/>
          <a:lstStyle/>
          <a:p>
            <a:r>
              <a:rPr lang="en-US" altLang="en-US" b="1" dirty="0"/>
              <a:t>SPI Configuration</a:t>
            </a:r>
            <a:endParaRPr lang="en-RW" b="1" dirty="0"/>
          </a:p>
        </p:txBody>
      </p:sp>
      <p:sp>
        <p:nvSpPr>
          <p:cNvPr id="3" name="Content Placeholder 2">
            <a:extLst>
              <a:ext uri="{FF2B5EF4-FFF2-40B4-BE49-F238E27FC236}">
                <a16:creationId xmlns:a16="http://schemas.microsoft.com/office/drawing/2014/main" id="{BBFD5914-3708-4BE6-9EB5-8E67FD8996E6}"/>
              </a:ext>
            </a:extLst>
          </p:cNvPr>
          <p:cNvSpPr>
            <a:spLocks noGrp="1"/>
          </p:cNvSpPr>
          <p:nvPr>
            <p:ph sz="half" idx="1"/>
          </p:nvPr>
        </p:nvSpPr>
        <p:spPr>
          <a:xfrm>
            <a:off x="894303" y="2560319"/>
            <a:ext cx="5122449" cy="3569175"/>
          </a:xfrm>
        </p:spPr>
        <p:txBody>
          <a:bodyPr>
            <a:normAutofit lnSpcReduction="10000"/>
          </a:bodyPr>
          <a:lstStyle/>
          <a:p>
            <a:pPr>
              <a:lnSpc>
                <a:spcPct val="90000"/>
              </a:lnSpc>
            </a:pPr>
            <a:r>
              <a:rPr lang="en-US" altLang="en-US" sz="2400" dirty="0"/>
              <a:t>Primarily used for serial communication between a host processor and peripherals.</a:t>
            </a:r>
          </a:p>
          <a:p>
            <a:pPr>
              <a:lnSpc>
                <a:spcPct val="90000"/>
              </a:lnSpc>
            </a:pPr>
            <a:r>
              <a:rPr lang="en-US" altLang="en-US" sz="2400" dirty="0"/>
              <a:t>Can also connect 2 processors via SPI</a:t>
            </a:r>
          </a:p>
          <a:p>
            <a:pPr>
              <a:lnSpc>
                <a:spcPct val="90000"/>
              </a:lnSpc>
            </a:pPr>
            <a:r>
              <a:rPr lang="en-US" altLang="en-US" sz="2400" dirty="0"/>
              <a:t>SPI works in a master slave configuration </a:t>
            </a:r>
            <a:endParaRPr lang="en-US" altLang="en-US" dirty="0"/>
          </a:p>
          <a:p>
            <a:pPr>
              <a:lnSpc>
                <a:spcPct val="90000"/>
              </a:lnSpc>
            </a:pPr>
            <a:r>
              <a:rPr lang="en-US" altLang="en-US" sz="2400" dirty="0"/>
              <a:t>The master being the host microcontroller for example and the slave being the peripheral</a:t>
            </a:r>
          </a:p>
          <a:p>
            <a:endParaRPr lang="en-RW" dirty="0"/>
          </a:p>
        </p:txBody>
      </p:sp>
      <p:pic>
        <p:nvPicPr>
          <p:cNvPr id="5" name="Content Placeholder 4" descr="spi1">
            <a:extLst>
              <a:ext uri="{FF2B5EF4-FFF2-40B4-BE49-F238E27FC236}">
                <a16:creationId xmlns:a16="http://schemas.microsoft.com/office/drawing/2014/main" id="{C34A26BE-0242-4E64-B248-1FEACD9C704E}"/>
              </a:ext>
            </a:extLst>
          </p:cNvPr>
          <p:cNvPicPr>
            <a:picLocks noGrp="1" noChangeAspect="1" noChangeArrowheads="1"/>
          </p:cNvPicPr>
          <p:nvPr>
            <p:ph sz="half" idx="2"/>
          </p:nvPr>
        </p:nvPicPr>
        <p:blipFill>
          <a:blip r:embed="rId2"/>
          <a:stretch>
            <a:fillRect/>
          </a:stretch>
        </p:blipFill>
        <p:spPr>
          <a:xfrm>
            <a:off x="6821487" y="3320256"/>
            <a:ext cx="3438525" cy="1790700"/>
          </a:xfrm>
          <a:noFill/>
        </p:spPr>
      </p:pic>
    </p:spTree>
    <p:extLst>
      <p:ext uri="{BB962C8B-B14F-4D97-AF65-F5344CB8AC3E}">
        <p14:creationId xmlns:p14="http://schemas.microsoft.com/office/powerpoint/2010/main" val="266073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38348-2F26-4A41-88F4-94AE71F4FD74}"/>
              </a:ext>
            </a:extLst>
          </p:cNvPr>
          <p:cNvSpPr>
            <a:spLocks noGrp="1"/>
          </p:cNvSpPr>
          <p:nvPr>
            <p:ph type="title"/>
          </p:nvPr>
        </p:nvSpPr>
        <p:spPr/>
        <p:txBody>
          <a:bodyPr/>
          <a:lstStyle/>
          <a:p>
            <a:r>
              <a:rPr lang="en-US" dirty="0"/>
              <a:t>SPI example</a:t>
            </a:r>
            <a:endParaRPr lang="en-RW" dirty="0"/>
          </a:p>
        </p:txBody>
      </p:sp>
      <p:pic>
        <p:nvPicPr>
          <p:cNvPr id="5" name="Content Placeholder 4">
            <a:extLst>
              <a:ext uri="{FF2B5EF4-FFF2-40B4-BE49-F238E27FC236}">
                <a16:creationId xmlns:a16="http://schemas.microsoft.com/office/drawing/2014/main" id="{B79FF83C-B8D9-481F-A213-C41CC8098A91}"/>
              </a:ext>
            </a:extLst>
          </p:cNvPr>
          <p:cNvPicPr>
            <a:picLocks noGrp="1" noChangeAspect="1"/>
          </p:cNvPicPr>
          <p:nvPr>
            <p:ph idx="1"/>
          </p:nvPr>
        </p:nvPicPr>
        <p:blipFill>
          <a:blip r:embed="rId2"/>
          <a:stretch>
            <a:fillRect/>
          </a:stretch>
        </p:blipFill>
        <p:spPr>
          <a:xfrm>
            <a:off x="2735662" y="2557463"/>
            <a:ext cx="6266694" cy="3577007"/>
          </a:xfrm>
        </p:spPr>
      </p:pic>
    </p:spTree>
    <p:extLst>
      <p:ext uri="{BB962C8B-B14F-4D97-AF65-F5344CB8AC3E}">
        <p14:creationId xmlns:p14="http://schemas.microsoft.com/office/powerpoint/2010/main" val="3994689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D9311-3F2C-41AD-A707-8AC9C6469793}"/>
              </a:ext>
            </a:extLst>
          </p:cNvPr>
          <p:cNvSpPr>
            <a:spLocks noGrp="1"/>
          </p:cNvSpPr>
          <p:nvPr>
            <p:ph type="title"/>
          </p:nvPr>
        </p:nvSpPr>
        <p:spPr/>
        <p:txBody>
          <a:bodyPr/>
          <a:lstStyle/>
          <a:p>
            <a:r>
              <a:rPr lang="en-US" altLang="en-US" b="1" dirty="0"/>
              <a:t>SPI Operation</a:t>
            </a:r>
            <a:endParaRPr lang="en-RW" b="1" dirty="0"/>
          </a:p>
        </p:txBody>
      </p:sp>
      <p:sp>
        <p:nvSpPr>
          <p:cNvPr id="3" name="Content Placeholder 2">
            <a:extLst>
              <a:ext uri="{FF2B5EF4-FFF2-40B4-BE49-F238E27FC236}">
                <a16:creationId xmlns:a16="http://schemas.microsoft.com/office/drawing/2014/main" id="{5E4D4A77-1D63-4949-A1AA-244940156E10}"/>
              </a:ext>
            </a:extLst>
          </p:cNvPr>
          <p:cNvSpPr>
            <a:spLocks noGrp="1"/>
          </p:cNvSpPr>
          <p:nvPr>
            <p:ph idx="1"/>
          </p:nvPr>
        </p:nvSpPr>
        <p:spPr>
          <a:xfrm>
            <a:off x="783771" y="2556932"/>
            <a:ext cx="10570866" cy="3318936"/>
          </a:xfrm>
        </p:spPr>
        <p:txBody>
          <a:bodyPr>
            <a:normAutofit fontScale="92500"/>
          </a:bodyPr>
          <a:lstStyle/>
          <a:p>
            <a:pPr>
              <a:lnSpc>
                <a:spcPct val="90000"/>
              </a:lnSpc>
            </a:pPr>
            <a:r>
              <a:rPr lang="en-US" altLang="en-US" sz="2400" dirty="0"/>
              <a:t>For SPI, there are Serial Clocks (SCLK), Chip Select lines (CS), Serial Data In (SDI) and Serial Data Out( SDO)</a:t>
            </a:r>
          </a:p>
          <a:p>
            <a:pPr>
              <a:lnSpc>
                <a:spcPct val="90000"/>
              </a:lnSpc>
            </a:pPr>
            <a:r>
              <a:rPr lang="en-US" altLang="en-US" sz="2400" dirty="0"/>
              <a:t>There is only one master, there number of slaves depends on the number of chip select lines of the master.</a:t>
            </a:r>
          </a:p>
          <a:p>
            <a:pPr>
              <a:lnSpc>
                <a:spcPct val="90000"/>
              </a:lnSpc>
            </a:pPr>
            <a:r>
              <a:rPr lang="en-US" altLang="en-US" sz="2400" dirty="0"/>
              <a:t>Synchronous operation, latch on rising or falling edge of clock, SDI on rising edge, SDO on falling edge</a:t>
            </a:r>
          </a:p>
          <a:p>
            <a:pPr>
              <a:lnSpc>
                <a:spcPct val="90000"/>
              </a:lnSpc>
            </a:pPr>
            <a:r>
              <a:rPr lang="en-US" altLang="en-US" sz="2400" dirty="0"/>
              <a:t>Operates in 1 to 2 MHz range</a:t>
            </a:r>
          </a:p>
          <a:p>
            <a:pPr>
              <a:lnSpc>
                <a:spcPct val="90000"/>
              </a:lnSpc>
            </a:pPr>
            <a:r>
              <a:rPr lang="en-US" altLang="en-US" sz="2400" dirty="0"/>
              <a:t>Master sends out clocks and chip selects.  Activates the slaves it wants to communicate with</a:t>
            </a:r>
          </a:p>
          <a:p>
            <a:endParaRPr lang="en-RW" dirty="0"/>
          </a:p>
        </p:txBody>
      </p:sp>
    </p:spTree>
    <p:extLst>
      <p:ext uri="{BB962C8B-B14F-4D97-AF65-F5344CB8AC3E}">
        <p14:creationId xmlns:p14="http://schemas.microsoft.com/office/powerpoint/2010/main" val="2686132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D3284-49D1-4B1B-9EBC-13948DB499EA}"/>
              </a:ext>
            </a:extLst>
          </p:cNvPr>
          <p:cNvSpPr>
            <a:spLocks noGrp="1"/>
          </p:cNvSpPr>
          <p:nvPr>
            <p:ph type="title"/>
          </p:nvPr>
        </p:nvSpPr>
        <p:spPr/>
        <p:txBody>
          <a:bodyPr/>
          <a:lstStyle/>
          <a:p>
            <a:r>
              <a:rPr lang="en-US" b="1" dirty="0"/>
              <a:t>Multiple Slaves Configuration</a:t>
            </a:r>
            <a:endParaRPr lang="en-RW" b="1" dirty="0"/>
          </a:p>
        </p:txBody>
      </p:sp>
      <p:pic>
        <p:nvPicPr>
          <p:cNvPr id="5" name="Content Placeholder 4">
            <a:extLst>
              <a:ext uri="{FF2B5EF4-FFF2-40B4-BE49-F238E27FC236}">
                <a16:creationId xmlns:a16="http://schemas.microsoft.com/office/drawing/2014/main" id="{FB317908-656F-4B3A-B567-948F0E50CC29}"/>
              </a:ext>
            </a:extLst>
          </p:cNvPr>
          <p:cNvPicPr>
            <a:picLocks noGrp="1" noChangeAspect="1"/>
          </p:cNvPicPr>
          <p:nvPr>
            <p:ph idx="1"/>
          </p:nvPr>
        </p:nvPicPr>
        <p:blipFill>
          <a:blip r:embed="rId2"/>
          <a:stretch>
            <a:fillRect/>
          </a:stretch>
        </p:blipFill>
        <p:spPr>
          <a:xfrm>
            <a:off x="3956646" y="2557463"/>
            <a:ext cx="4278707" cy="3317875"/>
          </a:xfrm>
        </p:spPr>
      </p:pic>
    </p:spTree>
    <p:extLst>
      <p:ext uri="{BB962C8B-B14F-4D97-AF65-F5344CB8AC3E}">
        <p14:creationId xmlns:p14="http://schemas.microsoft.com/office/powerpoint/2010/main" val="2387565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D123F-DD54-4573-8552-0C64E7A3654A}"/>
              </a:ext>
            </a:extLst>
          </p:cNvPr>
          <p:cNvSpPr>
            <a:spLocks noGrp="1"/>
          </p:cNvSpPr>
          <p:nvPr>
            <p:ph type="title"/>
          </p:nvPr>
        </p:nvSpPr>
        <p:spPr/>
        <p:txBody>
          <a:bodyPr/>
          <a:lstStyle/>
          <a:p>
            <a:r>
              <a:rPr lang="en-US" altLang="en-US" b="1" dirty="0"/>
              <a:t>Master Slave Setup</a:t>
            </a:r>
            <a:endParaRPr lang="en-RW" dirty="0"/>
          </a:p>
        </p:txBody>
      </p:sp>
      <p:sp>
        <p:nvSpPr>
          <p:cNvPr id="3" name="Content Placeholder 2">
            <a:extLst>
              <a:ext uri="{FF2B5EF4-FFF2-40B4-BE49-F238E27FC236}">
                <a16:creationId xmlns:a16="http://schemas.microsoft.com/office/drawing/2014/main" id="{2C35D710-29E5-4A53-8E04-8001FC40B1B8}"/>
              </a:ext>
            </a:extLst>
          </p:cNvPr>
          <p:cNvSpPr>
            <a:spLocks noGrp="1"/>
          </p:cNvSpPr>
          <p:nvPr>
            <p:ph sz="half" idx="1"/>
          </p:nvPr>
        </p:nvSpPr>
        <p:spPr/>
        <p:txBody>
          <a:bodyPr/>
          <a:lstStyle/>
          <a:p>
            <a:endParaRPr lang="en-US" altLang="en-US" sz="2400" dirty="0"/>
          </a:p>
          <a:p>
            <a:endParaRPr lang="en-US" altLang="en-US" dirty="0"/>
          </a:p>
          <a:p>
            <a:r>
              <a:rPr lang="en-US" altLang="en-US" sz="2400" dirty="0"/>
              <a:t>Multiple Independent Slave Configuration</a:t>
            </a:r>
          </a:p>
          <a:p>
            <a:endParaRPr lang="en-RW" dirty="0"/>
          </a:p>
        </p:txBody>
      </p:sp>
      <p:pic>
        <p:nvPicPr>
          <p:cNvPr id="5" name="Content Placeholder 4" descr="spi3">
            <a:extLst>
              <a:ext uri="{FF2B5EF4-FFF2-40B4-BE49-F238E27FC236}">
                <a16:creationId xmlns:a16="http://schemas.microsoft.com/office/drawing/2014/main" id="{E634304C-DE03-4FDA-8560-9386BAADEB09}"/>
              </a:ext>
            </a:extLst>
          </p:cNvPr>
          <p:cNvPicPr>
            <a:picLocks noGrp="1" noChangeAspect="1" noChangeArrowheads="1"/>
          </p:cNvPicPr>
          <p:nvPr>
            <p:ph sz="half" idx="2"/>
          </p:nvPr>
        </p:nvPicPr>
        <p:blipFill>
          <a:blip r:embed="rId2"/>
          <a:stretch>
            <a:fillRect/>
          </a:stretch>
        </p:blipFill>
        <p:spPr>
          <a:xfrm>
            <a:off x="6592887" y="2629694"/>
            <a:ext cx="3895725" cy="3171825"/>
          </a:xfrm>
          <a:noFill/>
        </p:spPr>
      </p:pic>
    </p:spTree>
    <p:extLst>
      <p:ext uri="{BB962C8B-B14F-4D97-AF65-F5344CB8AC3E}">
        <p14:creationId xmlns:p14="http://schemas.microsoft.com/office/powerpoint/2010/main" val="39154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E7F897-F3E5-464E-A59C-D91BA90AE649}"/>
              </a:ext>
            </a:extLst>
          </p:cNvPr>
          <p:cNvPicPr>
            <a:picLocks noChangeAspect="1"/>
          </p:cNvPicPr>
          <p:nvPr/>
        </p:nvPicPr>
        <p:blipFill>
          <a:blip r:embed="rId2"/>
          <a:stretch>
            <a:fillRect/>
          </a:stretch>
        </p:blipFill>
        <p:spPr>
          <a:xfrm>
            <a:off x="1009650" y="1214437"/>
            <a:ext cx="10172700" cy="4429125"/>
          </a:xfrm>
          <a:prstGeom prst="rect">
            <a:avLst/>
          </a:prstGeom>
        </p:spPr>
      </p:pic>
    </p:spTree>
    <p:extLst>
      <p:ext uri="{BB962C8B-B14F-4D97-AF65-F5344CB8AC3E}">
        <p14:creationId xmlns:p14="http://schemas.microsoft.com/office/powerpoint/2010/main" val="2658662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B277D0-FEF2-44B3-90A8-A9D5F7402137}"/>
              </a:ext>
            </a:extLst>
          </p:cNvPr>
          <p:cNvPicPr>
            <a:picLocks noChangeAspect="1"/>
          </p:cNvPicPr>
          <p:nvPr/>
        </p:nvPicPr>
        <p:blipFill>
          <a:blip r:embed="rId2"/>
          <a:stretch>
            <a:fillRect/>
          </a:stretch>
        </p:blipFill>
        <p:spPr>
          <a:xfrm>
            <a:off x="1347787" y="1233487"/>
            <a:ext cx="9496425" cy="4391025"/>
          </a:xfrm>
          <a:prstGeom prst="rect">
            <a:avLst/>
          </a:prstGeom>
        </p:spPr>
      </p:pic>
    </p:spTree>
    <p:extLst>
      <p:ext uri="{BB962C8B-B14F-4D97-AF65-F5344CB8AC3E}">
        <p14:creationId xmlns:p14="http://schemas.microsoft.com/office/powerpoint/2010/main" val="1639721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09C592-5D35-4C90-A1BF-26607B60D5D2}"/>
              </a:ext>
            </a:extLst>
          </p:cNvPr>
          <p:cNvPicPr>
            <a:picLocks noChangeAspect="1"/>
          </p:cNvPicPr>
          <p:nvPr/>
        </p:nvPicPr>
        <p:blipFill>
          <a:blip r:embed="rId2"/>
          <a:stretch>
            <a:fillRect/>
          </a:stretch>
        </p:blipFill>
        <p:spPr>
          <a:xfrm>
            <a:off x="952500" y="1300162"/>
            <a:ext cx="10287000" cy="4257675"/>
          </a:xfrm>
          <a:prstGeom prst="rect">
            <a:avLst/>
          </a:prstGeom>
        </p:spPr>
      </p:pic>
    </p:spTree>
    <p:extLst>
      <p:ext uri="{BB962C8B-B14F-4D97-AF65-F5344CB8AC3E}">
        <p14:creationId xmlns:p14="http://schemas.microsoft.com/office/powerpoint/2010/main" val="303462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116F0-B862-4B4A-9822-ED9CAFD032F7}"/>
              </a:ext>
            </a:extLst>
          </p:cNvPr>
          <p:cNvSpPr>
            <a:spLocks noGrp="1"/>
          </p:cNvSpPr>
          <p:nvPr>
            <p:ph type="title"/>
          </p:nvPr>
        </p:nvSpPr>
        <p:spPr/>
        <p:txBody>
          <a:bodyPr/>
          <a:lstStyle/>
          <a:p>
            <a:r>
              <a:rPr lang="en-US" dirty="0"/>
              <a:t>I2C example(gy-80,gy-251)</a:t>
            </a:r>
            <a:endParaRPr lang="en-RW" dirty="0"/>
          </a:p>
        </p:txBody>
      </p:sp>
      <p:pic>
        <p:nvPicPr>
          <p:cNvPr id="5" name="Content Placeholder 4">
            <a:extLst>
              <a:ext uri="{FF2B5EF4-FFF2-40B4-BE49-F238E27FC236}">
                <a16:creationId xmlns:a16="http://schemas.microsoft.com/office/drawing/2014/main" id="{1EDB0E85-F339-4A31-8700-C9EC3E8EFDF7}"/>
              </a:ext>
            </a:extLst>
          </p:cNvPr>
          <p:cNvPicPr>
            <a:picLocks noGrp="1" noChangeAspect="1"/>
          </p:cNvPicPr>
          <p:nvPr>
            <p:ph idx="1"/>
          </p:nvPr>
        </p:nvPicPr>
        <p:blipFill>
          <a:blip r:embed="rId2"/>
          <a:stretch>
            <a:fillRect/>
          </a:stretch>
        </p:blipFill>
        <p:spPr>
          <a:xfrm>
            <a:off x="3715472" y="2459115"/>
            <a:ext cx="4623802" cy="3622089"/>
          </a:xfrm>
        </p:spPr>
      </p:pic>
    </p:spTree>
    <p:extLst>
      <p:ext uri="{BB962C8B-B14F-4D97-AF65-F5344CB8AC3E}">
        <p14:creationId xmlns:p14="http://schemas.microsoft.com/office/powerpoint/2010/main" val="3000671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F35AA-0E11-4B1B-A26C-4240E00893CE}"/>
              </a:ext>
            </a:extLst>
          </p:cNvPr>
          <p:cNvPicPr>
            <a:picLocks noChangeAspect="1"/>
          </p:cNvPicPr>
          <p:nvPr/>
        </p:nvPicPr>
        <p:blipFill>
          <a:blip r:embed="rId2"/>
          <a:stretch>
            <a:fillRect/>
          </a:stretch>
        </p:blipFill>
        <p:spPr>
          <a:xfrm>
            <a:off x="2081212" y="919162"/>
            <a:ext cx="8029575" cy="5019675"/>
          </a:xfrm>
          <a:prstGeom prst="rect">
            <a:avLst/>
          </a:prstGeom>
        </p:spPr>
      </p:pic>
    </p:spTree>
    <p:extLst>
      <p:ext uri="{BB962C8B-B14F-4D97-AF65-F5344CB8AC3E}">
        <p14:creationId xmlns:p14="http://schemas.microsoft.com/office/powerpoint/2010/main" val="2926697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74EF-7563-4739-AAE1-5985C9425972}"/>
              </a:ext>
            </a:extLst>
          </p:cNvPr>
          <p:cNvSpPr>
            <a:spLocks noGrp="1"/>
          </p:cNvSpPr>
          <p:nvPr>
            <p:ph type="title"/>
          </p:nvPr>
        </p:nvSpPr>
        <p:spPr/>
        <p:txBody>
          <a:bodyPr>
            <a:normAutofit/>
          </a:bodyPr>
          <a:lstStyle/>
          <a:p>
            <a:r>
              <a:rPr lang="en-US" sz="4000" b="1" dirty="0">
                <a:effectLst/>
                <a:latin typeface="Calibri" panose="020F0502020204030204" pitchFamily="34" charset="0"/>
                <a:ea typeface="Calibri" panose="020F0502020204030204" pitchFamily="34" charset="0"/>
              </a:rPr>
              <a:t>Examples of an IoT device</a:t>
            </a:r>
            <a:endParaRPr lang="en-RW" sz="6000" b="1" dirty="0"/>
          </a:p>
        </p:txBody>
      </p:sp>
      <p:sp>
        <p:nvSpPr>
          <p:cNvPr id="3" name="Content Placeholder 2">
            <a:extLst>
              <a:ext uri="{FF2B5EF4-FFF2-40B4-BE49-F238E27FC236}">
                <a16:creationId xmlns:a16="http://schemas.microsoft.com/office/drawing/2014/main" id="{9B75A1F0-02E5-498D-B7D0-05FED9479FD3}"/>
              </a:ext>
            </a:extLst>
          </p:cNvPr>
          <p:cNvSpPr>
            <a:spLocks noGrp="1"/>
          </p:cNvSpPr>
          <p:nvPr>
            <p:ph idx="1"/>
          </p:nvPr>
        </p:nvSpPr>
        <p:spPr>
          <a:xfrm>
            <a:off x="783771" y="2556932"/>
            <a:ext cx="10611060" cy="3318936"/>
          </a:xfrm>
        </p:spPr>
        <p:txBody>
          <a:bodyPr>
            <a:normAutofit/>
          </a:bodyPr>
          <a:lstStyle/>
          <a:p>
            <a:r>
              <a:rPr lang="en-US" dirty="0">
                <a:effectLst/>
                <a:latin typeface="Calibri" panose="020F0502020204030204" pitchFamily="34" charset="0"/>
                <a:ea typeface="Calibri" panose="020F0502020204030204" pitchFamily="34" charset="0"/>
                <a:cs typeface="Calibri" panose="020F0502020204030204" pitchFamily="34" charset="0"/>
              </a:rPr>
              <a:t>A home automation device that allows remotely monitoring the status of appliances and controlling the appliances. </a:t>
            </a:r>
            <a:endParaRPr lang="en-RW"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effectLst/>
                <a:latin typeface="Calibri" panose="020F0502020204030204" pitchFamily="34" charset="0"/>
                <a:ea typeface="Calibri" panose="020F0502020204030204" pitchFamily="34" charset="0"/>
                <a:cs typeface="Calibri" panose="020F0502020204030204" pitchFamily="34" charset="0"/>
              </a:rPr>
              <a:t>An industrial machine which sends information abouts its operation and health monitoring data to a server. </a:t>
            </a:r>
            <a:endParaRPr lang="en-RW"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effectLst/>
                <a:latin typeface="Calibri" panose="020F0502020204030204" pitchFamily="34" charset="0"/>
                <a:ea typeface="Calibri" panose="020F0502020204030204" pitchFamily="34" charset="0"/>
                <a:cs typeface="Calibri" panose="020F0502020204030204" pitchFamily="34" charset="0"/>
              </a:rPr>
              <a:t>A car which sends information about its location to a cloud-based service. </a:t>
            </a:r>
            <a:endParaRPr lang="en-RW"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effectLst/>
                <a:latin typeface="Calibri" panose="020F0502020204030204" pitchFamily="34" charset="0"/>
                <a:ea typeface="Calibri" panose="020F0502020204030204" pitchFamily="34" charset="0"/>
                <a:cs typeface="Calibri" panose="020F0502020204030204" pitchFamily="34" charset="0"/>
              </a:rPr>
              <a:t> A wireless-enabled wearable device that measures data about a person such as the number of steps walked and sends the data to a cloud-based service</a:t>
            </a:r>
            <a:r>
              <a:rPr lang="en-US" dirty="0">
                <a:effectLst/>
                <a:latin typeface="Calibri" panose="020F0502020204030204" pitchFamily="34" charset="0"/>
                <a:ea typeface="Calibri" panose="020F0502020204030204" pitchFamily="34" charset="0"/>
                <a:cs typeface="Times New Roman" panose="02020603050405020304" pitchFamily="18" charset="0"/>
              </a:rPr>
              <a:t>.</a:t>
            </a:r>
            <a:endParaRPr lang="en-RW" dirty="0">
              <a:effectLst/>
              <a:latin typeface="Calibri" panose="020F0502020204030204" pitchFamily="34" charset="0"/>
              <a:ea typeface="Calibri" panose="020F0502020204030204" pitchFamily="34" charset="0"/>
              <a:cs typeface="Times New Roman" panose="02020603050405020304" pitchFamily="18" charset="0"/>
            </a:endParaRPr>
          </a:p>
          <a:p>
            <a:endParaRPr lang="en-RW" dirty="0"/>
          </a:p>
        </p:txBody>
      </p:sp>
    </p:spTree>
    <p:extLst>
      <p:ext uri="{BB962C8B-B14F-4D97-AF65-F5344CB8AC3E}">
        <p14:creationId xmlns:p14="http://schemas.microsoft.com/office/powerpoint/2010/main" val="2643891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E949F-9BE6-4F40-BD1C-CB1DC6E4BF3A}"/>
              </a:ext>
            </a:extLst>
          </p:cNvPr>
          <p:cNvSpPr>
            <a:spLocks noGrp="1"/>
          </p:cNvSpPr>
          <p:nvPr>
            <p:ph type="title"/>
          </p:nvPr>
        </p:nvSpPr>
        <p:spPr/>
        <p:txBody>
          <a:bodyPr/>
          <a:lstStyle/>
          <a:p>
            <a:r>
              <a:rPr lang="en-US" b="1" dirty="0"/>
              <a:t>Microcontroller Platforms</a:t>
            </a:r>
            <a:endParaRPr lang="en-RW" b="1" dirty="0"/>
          </a:p>
        </p:txBody>
      </p:sp>
    </p:spTree>
    <p:extLst>
      <p:ext uri="{BB962C8B-B14F-4D97-AF65-F5344CB8AC3E}">
        <p14:creationId xmlns:p14="http://schemas.microsoft.com/office/powerpoint/2010/main" val="1834556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7E24-B31B-4E4A-867B-B321371D7ED3}"/>
              </a:ext>
            </a:extLst>
          </p:cNvPr>
          <p:cNvSpPr>
            <a:spLocks noGrp="1"/>
          </p:cNvSpPr>
          <p:nvPr>
            <p:ph type="title"/>
          </p:nvPr>
        </p:nvSpPr>
        <p:spPr/>
        <p:txBody>
          <a:bodyPr/>
          <a:lstStyle/>
          <a:p>
            <a:r>
              <a:rPr lang="en-US" b="1" dirty="0"/>
              <a:t>Android Uno</a:t>
            </a:r>
            <a:endParaRPr lang="en-RW" dirty="0"/>
          </a:p>
        </p:txBody>
      </p:sp>
      <p:sp>
        <p:nvSpPr>
          <p:cNvPr id="3" name="Content Placeholder 2">
            <a:extLst>
              <a:ext uri="{FF2B5EF4-FFF2-40B4-BE49-F238E27FC236}">
                <a16:creationId xmlns:a16="http://schemas.microsoft.com/office/drawing/2014/main" id="{EF6F4DBE-59D5-44F0-87BC-7BC36BE65CE5}"/>
              </a:ext>
            </a:extLst>
          </p:cNvPr>
          <p:cNvSpPr>
            <a:spLocks noGrp="1"/>
          </p:cNvSpPr>
          <p:nvPr>
            <p:ph sz="half" idx="1"/>
          </p:nvPr>
        </p:nvSpPr>
        <p:spPr>
          <a:xfrm>
            <a:off x="813916" y="2560319"/>
            <a:ext cx="5282084" cy="3589271"/>
          </a:xfrm>
        </p:spPr>
        <p:txBody>
          <a:bodyPr>
            <a:normAutofit fontScale="77500" lnSpcReduction="20000"/>
          </a:bodyPr>
          <a:lstStyle/>
          <a:p>
            <a:r>
              <a:rPr lang="en-US" dirty="0"/>
              <a:t>ATMega328 chip and uses USB, AC/DC adapter or battery as power source </a:t>
            </a:r>
          </a:p>
          <a:p>
            <a:r>
              <a:rPr lang="en-US" dirty="0"/>
              <a:t>supports up to 12V power using a wall-wart adapter</a:t>
            </a:r>
          </a:p>
          <a:p>
            <a:r>
              <a:rPr lang="en-US" dirty="0"/>
              <a:t>14 digital input/output (I/O) pins and 6 analog input pins </a:t>
            </a:r>
          </a:p>
          <a:p>
            <a:r>
              <a:rPr lang="en-US" dirty="0"/>
              <a:t>Six of the digital I/O pins can be used as PWM. </a:t>
            </a:r>
          </a:p>
          <a:p>
            <a:r>
              <a:rPr lang="en-US" dirty="0"/>
              <a:t>The analog pins’ resolution is the maximum of 10 bits , delivering 1024 different reading values </a:t>
            </a:r>
          </a:p>
          <a:p>
            <a:r>
              <a:rPr lang="en-US" dirty="0"/>
              <a:t>8-bit CPU, 2KB SRAM, 32 KB flash memory, 1 KB EEPROM,</a:t>
            </a:r>
            <a:br>
              <a:rPr lang="en-US" dirty="0"/>
            </a:br>
            <a:r>
              <a:rPr lang="en-US" dirty="0"/>
              <a:t>16MHz clock speed</a:t>
            </a:r>
            <a:endParaRPr lang="en-RW" dirty="0"/>
          </a:p>
        </p:txBody>
      </p:sp>
      <p:pic>
        <p:nvPicPr>
          <p:cNvPr id="5" name="Content Placeholder 5">
            <a:extLst>
              <a:ext uri="{FF2B5EF4-FFF2-40B4-BE49-F238E27FC236}">
                <a16:creationId xmlns:a16="http://schemas.microsoft.com/office/drawing/2014/main" id="{AB2FCCD6-3FDA-49BC-9BAB-9F68B8C81C49}"/>
              </a:ext>
            </a:extLst>
          </p:cNvPr>
          <p:cNvPicPr>
            <a:picLocks noGrp="1" noChangeAspect="1"/>
          </p:cNvPicPr>
          <p:nvPr>
            <p:ph sz="half" idx="2"/>
          </p:nvPr>
        </p:nvPicPr>
        <p:blipFill>
          <a:blip r:embed="rId2"/>
          <a:stretch>
            <a:fillRect/>
          </a:stretch>
        </p:blipFill>
        <p:spPr>
          <a:xfrm>
            <a:off x="6583862" y="2560638"/>
            <a:ext cx="3913776" cy="3309937"/>
          </a:xfrm>
          <a:prstGeom prst="rect">
            <a:avLst/>
          </a:prstGeom>
        </p:spPr>
      </p:pic>
    </p:spTree>
    <p:extLst>
      <p:ext uri="{BB962C8B-B14F-4D97-AF65-F5344CB8AC3E}">
        <p14:creationId xmlns:p14="http://schemas.microsoft.com/office/powerpoint/2010/main" val="543706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D52FD-A2E6-4478-B407-165CDAF10225}"/>
              </a:ext>
            </a:extLst>
          </p:cNvPr>
          <p:cNvSpPr>
            <a:spLocks noGrp="1"/>
          </p:cNvSpPr>
          <p:nvPr>
            <p:ph type="title"/>
          </p:nvPr>
        </p:nvSpPr>
        <p:spPr/>
        <p:txBody>
          <a:bodyPr/>
          <a:lstStyle/>
          <a:p>
            <a:r>
              <a:rPr lang="en-US" b="1" dirty="0"/>
              <a:t>Arduino Nano</a:t>
            </a:r>
            <a:endParaRPr lang="en-RW" b="1" dirty="0"/>
          </a:p>
        </p:txBody>
      </p:sp>
      <p:sp>
        <p:nvSpPr>
          <p:cNvPr id="3" name="Content Placeholder 2">
            <a:extLst>
              <a:ext uri="{FF2B5EF4-FFF2-40B4-BE49-F238E27FC236}">
                <a16:creationId xmlns:a16="http://schemas.microsoft.com/office/drawing/2014/main" id="{754E466E-B9B6-44E6-A82F-C45931389B35}"/>
              </a:ext>
            </a:extLst>
          </p:cNvPr>
          <p:cNvSpPr>
            <a:spLocks noGrp="1"/>
          </p:cNvSpPr>
          <p:nvPr>
            <p:ph sz="half" idx="1"/>
          </p:nvPr>
        </p:nvSpPr>
        <p:spPr>
          <a:xfrm>
            <a:off x="783772" y="2560319"/>
            <a:ext cx="6119446" cy="3589271"/>
          </a:xfrm>
        </p:spPr>
        <p:txBody>
          <a:bodyPr>
            <a:normAutofit fontScale="62500" lnSpcReduction="20000"/>
          </a:bodyPr>
          <a:lstStyle/>
          <a:p>
            <a:r>
              <a:rPr lang="en-US" sz="2900" dirty="0"/>
              <a:t>The Arduino Nano is a small, complete, and breadboard-friendly board based on the ATmega328P (Arduino Nano 3.x)</a:t>
            </a:r>
          </a:p>
          <a:p>
            <a:r>
              <a:rPr lang="en-US" sz="2900" dirty="0"/>
              <a:t>Flash Memory 32 KB of which 2 KB used by bootloader</a:t>
            </a:r>
          </a:p>
          <a:p>
            <a:r>
              <a:rPr lang="en-US" sz="2900" dirty="0"/>
              <a:t>SRAM 2 KB; Clock Speed 16 MHz</a:t>
            </a:r>
          </a:p>
          <a:p>
            <a:r>
              <a:rPr lang="en-US" sz="2900" dirty="0"/>
              <a:t>Analog IN Pins 8;EEPROM 1 KB</a:t>
            </a:r>
          </a:p>
          <a:p>
            <a:r>
              <a:rPr lang="en-US" sz="2900" dirty="0"/>
              <a:t>DC Current per I/O Pins 40 mA (I/O Pins) </a:t>
            </a:r>
          </a:p>
          <a:p>
            <a:r>
              <a:rPr lang="en-US" sz="2900" dirty="0"/>
              <a:t>Input Voltage	7-12V; Digital I/O Pins	22 (6 of which are PWM)</a:t>
            </a:r>
          </a:p>
          <a:p>
            <a:r>
              <a:rPr lang="en-US" sz="2900" dirty="0"/>
              <a:t>PWM Output	6</a:t>
            </a:r>
          </a:p>
          <a:p>
            <a:r>
              <a:rPr lang="en-US" sz="2900" dirty="0"/>
              <a:t>Power Consumption	19 mA.</a:t>
            </a:r>
          </a:p>
          <a:p>
            <a:endParaRPr lang="en-RW" dirty="0"/>
          </a:p>
        </p:txBody>
      </p:sp>
      <p:pic>
        <p:nvPicPr>
          <p:cNvPr id="5" name="Picture 2" descr="Arduino Nano">
            <a:extLst>
              <a:ext uri="{FF2B5EF4-FFF2-40B4-BE49-F238E27FC236}">
                <a16:creationId xmlns:a16="http://schemas.microsoft.com/office/drawing/2014/main" id="{7956569B-C37E-4F96-92E5-4561353AE54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7134225" y="3152531"/>
            <a:ext cx="3765550" cy="238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773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C5EB9-0D9A-46AE-A326-8FBADFDC7E60}"/>
              </a:ext>
            </a:extLst>
          </p:cNvPr>
          <p:cNvSpPr>
            <a:spLocks noGrp="1"/>
          </p:cNvSpPr>
          <p:nvPr>
            <p:ph type="title"/>
          </p:nvPr>
        </p:nvSpPr>
        <p:spPr/>
        <p:txBody>
          <a:bodyPr/>
          <a:lstStyle/>
          <a:p>
            <a:r>
              <a:rPr lang="en-US" b="1" dirty="0"/>
              <a:t>Arduino Nano Schematic </a:t>
            </a:r>
            <a:endParaRPr lang="en-RW" dirty="0"/>
          </a:p>
        </p:txBody>
      </p:sp>
      <p:pic>
        <p:nvPicPr>
          <p:cNvPr id="4" name="Content Placeholder 3">
            <a:extLst>
              <a:ext uri="{FF2B5EF4-FFF2-40B4-BE49-F238E27FC236}">
                <a16:creationId xmlns:a16="http://schemas.microsoft.com/office/drawing/2014/main" id="{715E77B4-E2E3-4AC7-B2C4-EA8A8CC1F6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4521" y="2557463"/>
            <a:ext cx="5053285" cy="3461500"/>
          </a:xfrm>
        </p:spPr>
      </p:pic>
    </p:spTree>
    <p:extLst>
      <p:ext uri="{BB962C8B-B14F-4D97-AF65-F5344CB8AC3E}">
        <p14:creationId xmlns:p14="http://schemas.microsoft.com/office/powerpoint/2010/main" val="2795141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0932-0F7D-4232-8372-222DB228037C}"/>
              </a:ext>
            </a:extLst>
          </p:cNvPr>
          <p:cNvSpPr>
            <a:spLocks noGrp="1"/>
          </p:cNvSpPr>
          <p:nvPr>
            <p:ph type="title"/>
          </p:nvPr>
        </p:nvSpPr>
        <p:spPr/>
        <p:txBody>
          <a:bodyPr/>
          <a:lstStyle/>
          <a:p>
            <a:r>
              <a:rPr lang="en-US" b="1" dirty="0" err="1"/>
              <a:t>NodeMCU</a:t>
            </a:r>
            <a:r>
              <a:rPr lang="en-US" b="1" dirty="0"/>
              <a:t> Platform</a:t>
            </a:r>
            <a:endParaRPr lang="en-RW" b="1" dirty="0"/>
          </a:p>
        </p:txBody>
      </p:sp>
      <p:pic>
        <p:nvPicPr>
          <p:cNvPr id="4" name="Content Placeholder 3">
            <a:extLst>
              <a:ext uri="{FF2B5EF4-FFF2-40B4-BE49-F238E27FC236}">
                <a16:creationId xmlns:a16="http://schemas.microsoft.com/office/drawing/2014/main" id="{D9B0D265-A97C-471C-A996-DA86EA62D762}"/>
              </a:ext>
            </a:extLst>
          </p:cNvPr>
          <p:cNvPicPr>
            <a:picLocks noGrp="1"/>
          </p:cNvPicPr>
          <p:nvPr>
            <p:ph idx="1"/>
          </p:nvPr>
        </p:nvPicPr>
        <p:blipFill>
          <a:blip r:embed="rId2"/>
          <a:srcRect/>
          <a:stretch>
            <a:fillRect/>
          </a:stretch>
        </p:blipFill>
        <p:spPr bwMode="auto">
          <a:xfrm>
            <a:off x="4038600" y="2620963"/>
            <a:ext cx="4114800" cy="3190875"/>
          </a:xfrm>
          <a:prstGeom prst="rect">
            <a:avLst/>
          </a:prstGeom>
          <a:noFill/>
          <a:ln w="9525">
            <a:noFill/>
            <a:miter lim="800000"/>
            <a:headEnd/>
            <a:tailEnd/>
          </a:ln>
        </p:spPr>
      </p:pic>
    </p:spTree>
    <p:extLst>
      <p:ext uri="{BB962C8B-B14F-4D97-AF65-F5344CB8AC3E}">
        <p14:creationId xmlns:p14="http://schemas.microsoft.com/office/powerpoint/2010/main" val="231133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35F2-952B-400C-ACDB-49824FF974EA}"/>
              </a:ext>
            </a:extLst>
          </p:cNvPr>
          <p:cNvSpPr>
            <a:spLocks noGrp="1"/>
          </p:cNvSpPr>
          <p:nvPr>
            <p:ph type="title"/>
          </p:nvPr>
        </p:nvSpPr>
        <p:spPr/>
        <p:txBody>
          <a:bodyPr/>
          <a:lstStyle/>
          <a:p>
            <a:r>
              <a:rPr lang="en-US" b="1" dirty="0" err="1"/>
              <a:t>NodeMCU</a:t>
            </a:r>
            <a:r>
              <a:rPr lang="en-US" b="1" dirty="0"/>
              <a:t> Platform</a:t>
            </a:r>
            <a:endParaRPr lang="en-RW" dirty="0"/>
          </a:p>
        </p:txBody>
      </p:sp>
      <p:pic>
        <p:nvPicPr>
          <p:cNvPr id="4" name="Picture 2">
            <a:extLst>
              <a:ext uri="{FF2B5EF4-FFF2-40B4-BE49-F238E27FC236}">
                <a16:creationId xmlns:a16="http://schemas.microsoft.com/office/drawing/2014/main" id="{FCBCD79A-D5CA-4C23-8CE5-242F0463B8A8}"/>
              </a:ext>
            </a:extLst>
          </p:cNvPr>
          <p:cNvPicPr>
            <a:picLocks noGrp="1" noChangeAspect="1" noChangeArrowheads="1"/>
          </p:cNvPicPr>
          <p:nvPr>
            <p:ph idx="1"/>
          </p:nvPr>
        </p:nvPicPr>
        <p:blipFill>
          <a:blip r:embed="rId2"/>
          <a:srcRect/>
          <a:stretch>
            <a:fillRect/>
          </a:stretch>
        </p:blipFill>
        <p:spPr bwMode="auto">
          <a:xfrm>
            <a:off x="3379959" y="2467993"/>
            <a:ext cx="5211382" cy="3651454"/>
          </a:xfrm>
          <a:prstGeom prst="rect">
            <a:avLst/>
          </a:prstGeom>
          <a:noFill/>
          <a:ln w="9525">
            <a:noFill/>
            <a:miter lim="800000"/>
            <a:headEnd/>
            <a:tailEnd/>
          </a:ln>
          <a:effectLst/>
        </p:spPr>
      </p:pic>
    </p:spTree>
    <p:extLst>
      <p:ext uri="{BB962C8B-B14F-4D97-AF65-F5344CB8AC3E}">
        <p14:creationId xmlns:p14="http://schemas.microsoft.com/office/powerpoint/2010/main" val="3402189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57544-B443-4A6C-A0BD-77E03FB8E3AA}"/>
              </a:ext>
            </a:extLst>
          </p:cNvPr>
          <p:cNvSpPr>
            <a:spLocks noGrp="1"/>
          </p:cNvSpPr>
          <p:nvPr>
            <p:ph type="title"/>
          </p:nvPr>
        </p:nvSpPr>
        <p:spPr/>
        <p:txBody>
          <a:bodyPr/>
          <a:lstStyle/>
          <a:p>
            <a:r>
              <a:rPr lang="en-US" b="1" dirty="0"/>
              <a:t>Arduino Data Types</a:t>
            </a:r>
            <a:endParaRPr lang="en-RW" b="1" dirty="0"/>
          </a:p>
        </p:txBody>
      </p:sp>
      <p:pic>
        <p:nvPicPr>
          <p:cNvPr id="4" name="Content Placeholder 3">
            <a:extLst>
              <a:ext uri="{FF2B5EF4-FFF2-40B4-BE49-F238E27FC236}">
                <a16:creationId xmlns:a16="http://schemas.microsoft.com/office/drawing/2014/main" id="{BED8F568-9A2F-4F7B-A567-6E24D509925A}"/>
              </a:ext>
            </a:extLst>
          </p:cNvPr>
          <p:cNvPicPr>
            <a:picLocks noGrp="1" noChangeAspect="1"/>
          </p:cNvPicPr>
          <p:nvPr>
            <p:ph idx="1"/>
          </p:nvPr>
        </p:nvPicPr>
        <p:blipFill>
          <a:blip r:embed="rId2"/>
          <a:stretch>
            <a:fillRect/>
          </a:stretch>
        </p:blipFill>
        <p:spPr>
          <a:xfrm>
            <a:off x="3125147" y="2451799"/>
            <a:ext cx="6382803" cy="3677696"/>
          </a:xfrm>
          <a:prstGeom prst="rect">
            <a:avLst/>
          </a:prstGeom>
        </p:spPr>
      </p:pic>
    </p:spTree>
    <p:extLst>
      <p:ext uri="{BB962C8B-B14F-4D97-AF65-F5344CB8AC3E}">
        <p14:creationId xmlns:p14="http://schemas.microsoft.com/office/powerpoint/2010/main" val="11858093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FF49F-E9C9-4596-8762-08C4DED3EC80}"/>
              </a:ext>
            </a:extLst>
          </p:cNvPr>
          <p:cNvSpPr>
            <a:spLocks noGrp="1"/>
          </p:cNvSpPr>
          <p:nvPr>
            <p:ph type="title"/>
          </p:nvPr>
        </p:nvSpPr>
        <p:spPr/>
        <p:txBody>
          <a:bodyPr/>
          <a:lstStyle/>
          <a:p>
            <a:r>
              <a:rPr lang="en-US" b="1" dirty="0"/>
              <a:t>Coding Fundamentals</a:t>
            </a:r>
            <a:endParaRPr lang="en-RW" dirty="0"/>
          </a:p>
        </p:txBody>
      </p:sp>
      <p:sp>
        <p:nvSpPr>
          <p:cNvPr id="3" name="Content Placeholder 2">
            <a:extLst>
              <a:ext uri="{FF2B5EF4-FFF2-40B4-BE49-F238E27FC236}">
                <a16:creationId xmlns:a16="http://schemas.microsoft.com/office/drawing/2014/main" id="{56E5917E-9F3A-4DDF-B6C6-4EDB01BF9074}"/>
              </a:ext>
            </a:extLst>
          </p:cNvPr>
          <p:cNvSpPr>
            <a:spLocks noGrp="1"/>
          </p:cNvSpPr>
          <p:nvPr>
            <p:ph idx="1"/>
          </p:nvPr>
        </p:nvSpPr>
        <p:spPr>
          <a:xfrm>
            <a:off x="1295401" y="2556931"/>
            <a:ext cx="9601196" cy="3632853"/>
          </a:xfrm>
        </p:spPr>
        <p:txBody>
          <a:bodyPr>
            <a:normAutofit fontScale="92500" lnSpcReduction="20000"/>
          </a:bodyPr>
          <a:lstStyle/>
          <a:p>
            <a:r>
              <a:rPr lang="en-US" i="1" dirty="0"/>
              <a:t>Variables</a:t>
            </a:r>
            <a:r>
              <a:rPr lang="en-US" dirty="0"/>
              <a:t> </a:t>
            </a:r>
            <a:br>
              <a:rPr lang="en-US" dirty="0"/>
            </a:br>
            <a:r>
              <a:rPr lang="en-US" dirty="0"/>
              <a:t>Type Variable = Value </a:t>
            </a:r>
            <a:br>
              <a:rPr lang="en-US" dirty="0"/>
            </a:br>
            <a:r>
              <a:rPr lang="en-US" dirty="0"/>
              <a:t>int pin = 14 </a:t>
            </a:r>
            <a:br>
              <a:rPr lang="en-US" dirty="0"/>
            </a:br>
            <a:r>
              <a:rPr lang="en-US" dirty="0" err="1"/>
              <a:t>pinMode</a:t>
            </a:r>
            <a:r>
              <a:rPr lang="en-US" dirty="0"/>
              <a:t>(pin, OUTPUT) </a:t>
            </a:r>
            <a:br>
              <a:rPr lang="en-US" dirty="0"/>
            </a:br>
            <a:endParaRPr lang="en-US" dirty="0"/>
          </a:p>
          <a:p>
            <a:r>
              <a:rPr lang="en-US" dirty="0"/>
              <a:t>int pin = 14\\Global dec</a:t>
            </a:r>
            <a:br>
              <a:rPr lang="en-US" dirty="0"/>
            </a:br>
            <a:r>
              <a:rPr lang="en-US" dirty="0"/>
              <a:t>void setup()</a:t>
            </a:r>
            <a:br>
              <a:rPr lang="en-US" dirty="0"/>
            </a:br>
            <a:r>
              <a:rPr lang="en-US" dirty="0"/>
              <a:t>{</a:t>
            </a:r>
            <a:r>
              <a:rPr lang="en-US" dirty="0" err="1"/>
              <a:t>pinMode</a:t>
            </a:r>
            <a:r>
              <a:rPr lang="en-US" dirty="0"/>
              <a:t>(pin, OUTPUT);</a:t>
            </a:r>
            <a:br>
              <a:rPr lang="en-US" dirty="0"/>
            </a:br>
            <a:r>
              <a:rPr lang="en-US" dirty="0"/>
              <a:t>}</a:t>
            </a:r>
          </a:p>
          <a:p>
            <a:r>
              <a:rPr lang="en-US" dirty="0"/>
              <a:t>void loop()</a:t>
            </a:r>
            <a:br>
              <a:rPr lang="en-US" dirty="0"/>
            </a:br>
            <a:r>
              <a:rPr lang="en-US" dirty="0"/>
              <a:t>{</a:t>
            </a:r>
            <a:r>
              <a:rPr lang="en-US" dirty="0" err="1"/>
              <a:t>digitalWrite</a:t>
            </a:r>
            <a:r>
              <a:rPr lang="en-US" dirty="0"/>
              <a:t>(pin, High)}</a:t>
            </a:r>
            <a:endParaRPr lang="en-RW" dirty="0"/>
          </a:p>
        </p:txBody>
      </p:sp>
    </p:spTree>
    <p:extLst>
      <p:ext uri="{BB962C8B-B14F-4D97-AF65-F5344CB8AC3E}">
        <p14:creationId xmlns:p14="http://schemas.microsoft.com/office/powerpoint/2010/main" val="2261230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36846-A713-405E-B4D5-86F1ECBFA2AB}"/>
              </a:ext>
            </a:extLst>
          </p:cNvPr>
          <p:cNvSpPr>
            <a:spLocks noGrp="1"/>
          </p:cNvSpPr>
          <p:nvPr>
            <p:ph type="title"/>
          </p:nvPr>
        </p:nvSpPr>
        <p:spPr/>
        <p:txBody>
          <a:bodyPr/>
          <a:lstStyle/>
          <a:p>
            <a:r>
              <a:rPr lang="en-US" dirty="0"/>
              <a:t>Cont’d</a:t>
            </a:r>
            <a:endParaRPr lang="en-RW" dirty="0"/>
          </a:p>
        </p:txBody>
      </p:sp>
      <p:sp>
        <p:nvSpPr>
          <p:cNvPr id="3" name="Content Placeholder 2">
            <a:extLst>
              <a:ext uri="{FF2B5EF4-FFF2-40B4-BE49-F238E27FC236}">
                <a16:creationId xmlns:a16="http://schemas.microsoft.com/office/drawing/2014/main" id="{ACD45644-FFD3-4227-9525-3902E8A00653}"/>
              </a:ext>
            </a:extLst>
          </p:cNvPr>
          <p:cNvSpPr>
            <a:spLocks noGrp="1"/>
          </p:cNvSpPr>
          <p:nvPr>
            <p:ph idx="1"/>
          </p:nvPr>
        </p:nvSpPr>
        <p:spPr>
          <a:xfrm>
            <a:off x="994787" y="2556932"/>
            <a:ext cx="9901810" cy="3612756"/>
          </a:xfrm>
        </p:spPr>
        <p:txBody>
          <a:bodyPr>
            <a:normAutofit fontScale="85000" lnSpcReduction="20000"/>
          </a:bodyPr>
          <a:lstStyle/>
          <a:p>
            <a:r>
              <a:rPr lang="en-US" dirty="0" err="1"/>
              <a:t>digitalWrite</a:t>
            </a:r>
            <a:r>
              <a:rPr lang="en-US" dirty="0"/>
              <a:t>(pin, value)</a:t>
            </a:r>
          </a:p>
          <a:p>
            <a:r>
              <a:rPr lang="en-US" dirty="0" err="1"/>
              <a:t>pinMode</a:t>
            </a:r>
            <a:r>
              <a:rPr lang="en-US" dirty="0"/>
              <a:t>(pin, mode)-INPUT, OUTPUT</a:t>
            </a:r>
          </a:p>
          <a:p>
            <a:r>
              <a:rPr lang="en-US" dirty="0" err="1"/>
              <a:t>Serial.print</a:t>
            </a:r>
            <a:r>
              <a:rPr lang="en-US" dirty="0"/>
              <a:t>(78, BIN) gives "1001110"</a:t>
            </a:r>
          </a:p>
          <a:p>
            <a:r>
              <a:rPr lang="en-US" dirty="0" err="1"/>
              <a:t>Serial.print</a:t>
            </a:r>
            <a:r>
              <a:rPr lang="en-US" dirty="0"/>
              <a:t>(78, OCT) gives "116"</a:t>
            </a:r>
          </a:p>
          <a:p>
            <a:r>
              <a:rPr lang="en-US" dirty="0" err="1"/>
              <a:t>Serial.print</a:t>
            </a:r>
            <a:r>
              <a:rPr lang="en-US" dirty="0"/>
              <a:t>(78, DEC) gives "78"</a:t>
            </a:r>
          </a:p>
          <a:p>
            <a:r>
              <a:rPr lang="en-US" dirty="0" err="1"/>
              <a:t>Serial.print</a:t>
            </a:r>
            <a:r>
              <a:rPr lang="en-US" dirty="0"/>
              <a:t>(78, HEX) gives "4E"</a:t>
            </a:r>
          </a:p>
          <a:p>
            <a:r>
              <a:rPr lang="en-US" dirty="0" err="1"/>
              <a:t>Serial.println</a:t>
            </a:r>
            <a:r>
              <a:rPr lang="en-US" dirty="0"/>
              <a:t>(1.23456, 0) gives "1"</a:t>
            </a:r>
          </a:p>
          <a:p>
            <a:r>
              <a:rPr lang="en-US" dirty="0" err="1"/>
              <a:t>Serial.println</a:t>
            </a:r>
            <a:r>
              <a:rPr lang="en-US" dirty="0"/>
              <a:t>(1.23456, 2) gives "1.23"</a:t>
            </a:r>
          </a:p>
          <a:p>
            <a:r>
              <a:rPr lang="en-US" dirty="0" err="1"/>
              <a:t>Serial.println</a:t>
            </a:r>
            <a:r>
              <a:rPr lang="en-US" dirty="0"/>
              <a:t>(1.23456, 4) gives "1.2346</a:t>
            </a:r>
          </a:p>
          <a:p>
            <a:endParaRPr lang="en-RW" dirty="0"/>
          </a:p>
        </p:txBody>
      </p:sp>
    </p:spTree>
    <p:extLst>
      <p:ext uri="{BB962C8B-B14F-4D97-AF65-F5344CB8AC3E}">
        <p14:creationId xmlns:p14="http://schemas.microsoft.com/office/powerpoint/2010/main" val="13106549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51C88-91CB-467E-89C4-70916E6DAAC5}"/>
              </a:ext>
            </a:extLst>
          </p:cNvPr>
          <p:cNvSpPr>
            <a:spLocks noGrp="1"/>
          </p:cNvSpPr>
          <p:nvPr>
            <p:ph type="title"/>
          </p:nvPr>
        </p:nvSpPr>
        <p:spPr/>
        <p:txBody>
          <a:bodyPr/>
          <a:lstStyle/>
          <a:p>
            <a:r>
              <a:rPr lang="en-US" b="1" dirty="0"/>
              <a:t>Function Reference</a:t>
            </a:r>
            <a:endParaRPr lang="en-RW" b="1" dirty="0"/>
          </a:p>
        </p:txBody>
      </p:sp>
      <p:pic>
        <p:nvPicPr>
          <p:cNvPr id="4" name="Content Placeholder 3">
            <a:extLst>
              <a:ext uri="{FF2B5EF4-FFF2-40B4-BE49-F238E27FC236}">
                <a16:creationId xmlns:a16="http://schemas.microsoft.com/office/drawing/2014/main" id="{63C514B3-A4D5-4E0E-858A-D829886107D1}"/>
              </a:ext>
            </a:extLst>
          </p:cNvPr>
          <p:cNvPicPr>
            <a:picLocks noGrp="1" noChangeAspect="1"/>
          </p:cNvPicPr>
          <p:nvPr>
            <p:ph idx="1"/>
          </p:nvPr>
        </p:nvPicPr>
        <p:blipFill>
          <a:blip r:embed="rId2" cstate="print"/>
          <a:stretch>
            <a:fillRect/>
          </a:stretch>
        </p:blipFill>
        <p:spPr>
          <a:xfrm>
            <a:off x="4416924" y="2542233"/>
            <a:ext cx="3118215" cy="3627455"/>
          </a:xfrm>
          <a:prstGeom prst="rect">
            <a:avLst/>
          </a:prstGeom>
        </p:spPr>
      </p:pic>
    </p:spTree>
    <p:extLst>
      <p:ext uri="{BB962C8B-B14F-4D97-AF65-F5344CB8AC3E}">
        <p14:creationId xmlns:p14="http://schemas.microsoft.com/office/powerpoint/2010/main" val="2305076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C7A58-5762-4475-A6FA-412758AB07E2}"/>
              </a:ext>
            </a:extLst>
          </p:cNvPr>
          <p:cNvSpPr>
            <a:spLocks noGrp="1"/>
          </p:cNvSpPr>
          <p:nvPr>
            <p:ph type="title"/>
          </p:nvPr>
        </p:nvSpPr>
        <p:spPr/>
        <p:txBody>
          <a:bodyPr/>
          <a:lstStyle/>
          <a:p>
            <a:r>
              <a:rPr lang="en-US" b="1" dirty="0"/>
              <a:t>IoT Device Requirements</a:t>
            </a:r>
            <a:endParaRPr lang="en-RW" b="1" dirty="0"/>
          </a:p>
        </p:txBody>
      </p:sp>
      <p:sp>
        <p:nvSpPr>
          <p:cNvPr id="3" name="Content Placeholder 2">
            <a:extLst>
              <a:ext uri="{FF2B5EF4-FFF2-40B4-BE49-F238E27FC236}">
                <a16:creationId xmlns:a16="http://schemas.microsoft.com/office/drawing/2014/main" id="{F275F72D-0336-4E13-A9C0-2F79B6CF62FD}"/>
              </a:ext>
            </a:extLst>
          </p:cNvPr>
          <p:cNvSpPr>
            <a:spLocks noGrp="1"/>
          </p:cNvSpPr>
          <p:nvPr>
            <p:ph idx="1"/>
          </p:nvPr>
        </p:nvSpPr>
        <p:spPr>
          <a:xfrm>
            <a:off x="1396721" y="2556932"/>
            <a:ext cx="9499876" cy="3318936"/>
          </a:xfrm>
        </p:spPr>
        <p:txBody>
          <a:bodyPr/>
          <a:lstStyle/>
          <a:p>
            <a:r>
              <a:rPr lang="en-US" sz="3600" dirty="0"/>
              <a:t>Sensing Capability</a:t>
            </a:r>
          </a:p>
          <a:p>
            <a:r>
              <a:rPr lang="en-US" sz="3600" dirty="0"/>
              <a:t>Computation/Processing capability</a:t>
            </a:r>
          </a:p>
          <a:p>
            <a:r>
              <a:rPr lang="en-US" sz="3600" dirty="0"/>
              <a:t>Communication capability</a:t>
            </a:r>
          </a:p>
          <a:p>
            <a:r>
              <a:rPr lang="en-US" sz="3600" dirty="0"/>
              <a:t>Storage capability</a:t>
            </a:r>
          </a:p>
          <a:p>
            <a:endParaRPr lang="en-RW" dirty="0"/>
          </a:p>
        </p:txBody>
      </p:sp>
    </p:spTree>
    <p:extLst>
      <p:ext uri="{BB962C8B-B14F-4D97-AF65-F5344CB8AC3E}">
        <p14:creationId xmlns:p14="http://schemas.microsoft.com/office/powerpoint/2010/main" val="30897343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AC3FE-E660-4BA6-BA9E-0FC3C0CCF612}"/>
              </a:ext>
            </a:extLst>
          </p:cNvPr>
          <p:cNvSpPr>
            <a:spLocks noGrp="1"/>
          </p:cNvSpPr>
          <p:nvPr>
            <p:ph type="title"/>
          </p:nvPr>
        </p:nvSpPr>
        <p:spPr/>
        <p:txBody>
          <a:bodyPr/>
          <a:lstStyle/>
          <a:p>
            <a:r>
              <a:rPr lang="en-US" b="1" dirty="0"/>
              <a:t>Blinking Circuit</a:t>
            </a:r>
            <a:endParaRPr lang="en-RW" b="1" dirty="0"/>
          </a:p>
        </p:txBody>
      </p:sp>
      <p:pic>
        <p:nvPicPr>
          <p:cNvPr id="4" name="Content Placeholder 3">
            <a:extLst>
              <a:ext uri="{FF2B5EF4-FFF2-40B4-BE49-F238E27FC236}">
                <a16:creationId xmlns:a16="http://schemas.microsoft.com/office/drawing/2014/main" id="{209A9E31-4E30-4CD6-9E90-20C0E4E891FC}"/>
              </a:ext>
            </a:extLst>
          </p:cNvPr>
          <p:cNvPicPr>
            <a:picLocks noGrp="1" noChangeAspect="1"/>
          </p:cNvPicPr>
          <p:nvPr>
            <p:ph idx="1"/>
          </p:nvPr>
        </p:nvPicPr>
        <p:blipFill>
          <a:blip r:embed="rId2"/>
          <a:stretch>
            <a:fillRect/>
          </a:stretch>
        </p:blipFill>
        <p:spPr>
          <a:xfrm>
            <a:off x="3951958" y="2557463"/>
            <a:ext cx="4164259" cy="3662362"/>
          </a:xfrm>
          <a:prstGeom prst="rect">
            <a:avLst/>
          </a:prstGeom>
        </p:spPr>
      </p:pic>
    </p:spTree>
    <p:extLst>
      <p:ext uri="{BB962C8B-B14F-4D97-AF65-F5344CB8AC3E}">
        <p14:creationId xmlns:p14="http://schemas.microsoft.com/office/powerpoint/2010/main" val="887975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73893-97AB-4A5C-BCA1-B0E407F4A616}"/>
              </a:ext>
            </a:extLst>
          </p:cNvPr>
          <p:cNvSpPr>
            <a:spLocks noGrp="1"/>
          </p:cNvSpPr>
          <p:nvPr>
            <p:ph type="title"/>
          </p:nvPr>
        </p:nvSpPr>
        <p:spPr/>
        <p:txBody>
          <a:bodyPr>
            <a:normAutofit fontScale="90000"/>
          </a:bodyPr>
          <a:lstStyle/>
          <a:p>
            <a:r>
              <a:rPr lang="en-US" b="1" dirty="0" err="1"/>
              <a:t>SparkFun</a:t>
            </a:r>
            <a:r>
              <a:rPr lang="en-US" b="1" dirty="0"/>
              <a:t> Barometric Pressure Sensor Breakout - BMP180</a:t>
            </a:r>
            <a:endParaRPr lang="en-RW" b="1" dirty="0"/>
          </a:p>
        </p:txBody>
      </p:sp>
      <p:sp>
        <p:nvSpPr>
          <p:cNvPr id="3" name="Content Placeholder 2">
            <a:extLst>
              <a:ext uri="{FF2B5EF4-FFF2-40B4-BE49-F238E27FC236}">
                <a16:creationId xmlns:a16="http://schemas.microsoft.com/office/drawing/2014/main" id="{86FD486C-852D-437B-9949-BA7C666DDC01}"/>
              </a:ext>
            </a:extLst>
          </p:cNvPr>
          <p:cNvSpPr>
            <a:spLocks noGrp="1"/>
          </p:cNvSpPr>
          <p:nvPr>
            <p:ph sz="half" idx="1"/>
          </p:nvPr>
        </p:nvSpPr>
        <p:spPr>
          <a:xfrm>
            <a:off x="823965" y="2560319"/>
            <a:ext cx="5192787" cy="3468691"/>
          </a:xfrm>
        </p:spPr>
        <p:txBody>
          <a:bodyPr>
            <a:normAutofit fontScale="85000" lnSpcReduction="20000"/>
          </a:bodyPr>
          <a:lstStyle/>
          <a:p>
            <a:r>
              <a:rPr lang="en-US" dirty="0"/>
              <a:t>This is a breakout board for the Bosch BMP180 high-precision, low-power digital barometer.</a:t>
            </a:r>
          </a:p>
          <a:p>
            <a:r>
              <a:rPr lang="en-US" dirty="0"/>
              <a:t>BMP180 offers a pressure measuring range of 300 to 1100 </a:t>
            </a:r>
            <a:r>
              <a:rPr lang="en-US" dirty="0" err="1"/>
              <a:t>hPa</a:t>
            </a:r>
            <a:r>
              <a:rPr lang="en-US" dirty="0"/>
              <a:t> with an accuracy down to 0.02 </a:t>
            </a:r>
            <a:r>
              <a:rPr lang="en-US" dirty="0" err="1"/>
              <a:t>hPa</a:t>
            </a:r>
            <a:r>
              <a:rPr lang="en-US" dirty="0"/>
              <a:t> </a:t>
            </a:r>
          </a:p>
          <a:p>
            <a:r>
              <a:rPr lang="en-US" dirty="0"/>
              <a:t>piezo-resistive technology for high accuracy, ruggedness and long term stability</a:t>
            </a:r>
          </a:p>
          <a:p>
            <a:r>
              <a:rPr lang="en-US" dirty="0"/>
              <a:t> It connects to a microcontroller via I²C bus (also known as TWI, or on the Arduino, the "Wire" library).</a:t>
            </a:r>
          </a:p>
          <a:p>
            <a:endParaRPr lang="en-RW" dirty="0"/>
          </a:p>
        </p:txBody>
      </p:sp>
      <p:pic>
        <p:nvPicPr>
          <p:cNvPr id="5" name="Content Placeholder 3">
            <a:extLst>
              <a:ext uri="{FF2B5EF4-FFF2-40B4-BE49-F238E27FC236}">
                <a16:creationId xmlns:a16="http://schemas.microsoft.com/office/drawing/2014/main" id="{5D88212F-B4B3-47BB-A44F-222A4A3E3EC7}"/>
              </a:ext>
            </a:extLst>
          </p:cNvPr>
          <p:cNvPicPr>
            <a:picLocks noGrp="1" noChangeAspect="1"/>
          </p:cNvPicPr>
          <p:nvPr>
            <p:ph sz="half" idx="2"/>
          </p:nvPr>
        </p:nvPicPr>
        <p:blipFill>
          <a:blip r:embed="rId2"/>
          <a:stretch>
            <a:fillRect/>
          </a:stretch>
        </p:blipFill>
        <p:spPr>
          <a:xfrm>
            <a:off x="6885781" y="2560638"/>
            <a:ext cx="3795617" cy="3309937"/>
          </a:xfrm>
          <a:prstGeom prst="rect">
            <a:avLst/>
          </a:prstGeom>
        </p:spPr>
      </p:pic>
    </p:spTree>
    <p:extLst>
      <p:ext uri="{BB962C8B-B14F-4D97-AF65-F5344CB8AC3E}">
        <p14:creationId xmlns:p14="http://schemas.microsoft.com/office/powerpoint/2010/main" val="1878008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DB1BD-1C59-4E30-BD33-85F392A007BA}"/>
              </a:ext>
            </a:extLst>
          </p:cNvPr>
          <p:cNvSpPr>
            <a:spLocks noGrp="1"/>
          </p:cNvSpPr>
          <p:nvPr>
            <p:ph type="title"/>
          </p:nvPr>
        </p:nvSpPr>
        <p:spPr/>
        <p:txBody>
          <a:bodyPr/>
          <a:lstStyle/>
          <a:p>
            <a:r>
              <a:rPr lang="en-US" dirty="0"/>
              <a:t>Cont’d</a:t>
            </a:r>
            <a:endParaRPr lang="en-RW" dirty="0"/>
          </a:p>
        </p:txBody>
      </p:sp>
      <p:sp>
        <p:nvSpPr>
          <p:cNvPr id="3" name="Content Placeholder 2">
            <a:extLst>
              <a:ext uri="{FF2B5EF4-FFF2-40B4-BE49-F238E27FC236}">
                <a16:creationId xmlns:a16="http://schemas.microsoft.com/office/drawing/2014/main" id="{C1C49205-42D9-4DD0-A4EB-9879E3737887}"/>
              </a:ext>
            </a:extLst>
          </p:cNvPr>
          <p:cNvSpPr>
            <a:spLocks noGrp="1"/>
          </p:cNvSpPr>
          <p:nvPr>
            <p:ph idx="1"/>
          </p:nvPr>
        </p:nvSpPr>
        <p:spPr>
          <a:xfrm>
            <a:off x="823965" y="2556932"/>
            <a:ext cx="10520624" cy="3622804"/>
          </a:xfrm>
        </p:spPr>
        <p:txBody>
          <a:bodyPr>
            <a:normAutofit lnSpcReduction="10000"/>
          </a:bodyPr>
          <a:lstStyle/>
          <a:p>
            <a:r>
              <a:rPr lang="en-US" sz="2400" dirty="0">
                <a:latin typeface="Times New Roman" pitchFamily="18" charset="0"/>
                <a:cs typeface="Times New Roman" pitchFamily="18" charset="0"/>
              </a:rPr>
              <a:t>BMP180 measures absolute pressure. Since absolute pressure varies with altitude, you can use the pressure to determine your altitude.</a:t>
            </a:r>
          </a:p>
          <a:p>
            <a:r>
              <a:rPr lang="en-US" sz="2400" dirty="0">
                <a:latin typeface="Times New Roman" pitchFamily="18" charset="0"/>
                <a:cs typeface="Times New Roman" pitchFamily="18" charset="0"/>
              </a:rPr>
              <a:t>The BMP180 measures both pressure and temperature, because temperature changes the density of gasses like air. At higher temperatures, air is not as dense and heavy, so it applies less pressure on the sensor. At lower temperatures, air is more dense and weighs more, so it exerts more pressure on the sensor</a:t>
            </a:r>
          </a:p>
          <a:p>
            <a:r>
              <a:rPr lang="en-US" sz="2400" dirty="0">
                <a:latin typeface="Times New Roman" pitchFamily="18" charset="0"/>
                <a:cs typeface="Times New Roman" pitchFamily="18" charset="0"/>
              </a:rPr>
              <a:t>The SI unit - the Pascal (Pa). One Pascal is defined as one Newton of force per square meter. The BMP180 outputs pressure readings in Pascals, but they are converted to </a:t>
            </a:r>
            <a:r>
              <a:rPr lang="en-US" sz="2400" dirty="0" err="1">
                <a:latin typeface="Times New Roman" pitchFamily="18" charset="0"/>
                <a:cs typeface="Times New Roman" pitchFamily="18" charset="0"/>
              </a:rPr>
              <a:t>hectoPascals</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hPa</a:t>
            </a:r>
            <a:r>
              <a:rPr lang="en-US" sz="2400" dirty="0">
                <a:latin typeface="Times New Roman" pitchFamily="18" charset="0"/>
                <a:cs typeface="Times New Roman" pitchFamily="18" charset="0"/>
              </a:rPr>
              <a:t>) by the software library . </a:t>
            </a:r>
          </a:p>
          <a:p>
            <a:endParaRPr lang="en-US" sz="2400" dirty="0">
              <a:latin typeface="Times New Roman" pitchFamily="18" charset="0"/>
              <a:cs typeface="Times New Roman" pitchFamily="18" charset="0"/>
            </a:endParaRPr>
          </a:p>
          <a:p>
            <a:endParaRPr lang="en-RW" dirty="0"/>
          </a:p>
        </p:txBody>
      </p:sp>
    </p:spTree>
    <p:extLst>
      <p:ext uri="{BB962C8B-B14F-4D97-AF65-F5344CB8AC3E}">
        <p14:creationId xmlns:p14="http://schemas.microsoft.com/office/powerpoint/2010/main" val="686569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4698-33E8-45C2-9225-483637D49933}"/>
              </a:ext>
            </a:extLst>
          </p:cNvPr>
          <p:cNvSpPr>
            <a:spLocks noGrp="1"/>
          </p:cNvSpPr>
          <p:nvPr>
            <p:ph type="title"/>
          </p:nvPr>
        </p:nvSpPr>
        <p:spPr/>
        <p:txBody>
          <a:bodyPr/>
          <a:lstStyle/>
          <a:p>
            <a:r>
              <a:rPr lang="en-US" b="1" dirty="0"/>
              <a:t>Reading pressure </a:t>
            </a:r>
            <a:endParaRPr lang="en-RW" b="1" dirty="0"/>
          </a:p>
        </p:txBody>
      </p:sp>
      <p:pic>
        <p:nvPicPr>
          <p:cNvPr id="5" name="Content Placeholder 4" descr="http://www.circuitbasics.com/wp-content/uploads/2017/05/Arduino-Pressure-Sensor-Tutorial-BMP180-Pin-Diagram.png">
            <a:extLst>
              <a:ext uri="{FF2B5EF4-FFF2-40B4-BE49-F238E27FC236}">
                <a16:creationId xmlns:a16="http://schemas.microsoft.com/office/drawing/2014/main" id="{50A74ED8-53F9-4C06-93D8-8995F52095C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69550" y="2560511"/>
            <a:ext cx="2206624" cy="330993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E23F55F7-84F5-40D8-B58A-700EF3945A39}"/>
              </a:ext>
            </a:extLst>
          </p:cNvPr>
          <p:cNvSpPr>
            <a:spLocks noGrp="1"/>
          </p:cNvSpPr>
          <p:nvPr>
            <p:ph sz="half" idx="2"/>
          </p:nvPr>
        </p:nvSpPr>
        <p:spPr>
          <a:xfrm>
            <a:off x="6181725" y="2560638"/>
            <a:ext cx="4718050" cy="3309937"/>
          </a:xfrm>
          <a:prstGeom prst="rect">
            <a:avLst/>
          </a:prstGeom>
        </p:spPr>
        <p:txBody>
          <a:bodyPr wrap="none">
            <a:spAutoFit/>
          </a:bodyPr>
          <a:lstStyle/>
          <a:p>
            <a:r>
              <a:rPr lang="en-US" b="1" dirty="0">
                <a:solidFill>
                  <a:srgbClr val="0F0F0F"/>
                </a:solidFill>
                <a:latin typeface="Roboto"/>
              </a:rPr>
              <a:t>SFE_BMP180 Library</a:t>
            </a:r>
            <a:endParaRPr lang="en-US" b="0" i="0" dirty="0">
              <a:solidFill>
                <a:srgbClr val="0F0F0F"/>
              </a:solidFill>
              <a:effectLst/>
              <a:latin typeface="Roboto"/>
            </a:endParaRPr>
          </a:p>
        </p:txBody>
      </p:sp>
      <p:sp>
        <p:nvSpPr>
          <p:cNvPr id="7" name="Rectangle 6">
            <a:extLst>
              <a:ext uri="{FF2B5EF4-FFF2-40B4-BE49-F238E27FC236}">
                <a16:creationId xmlns:a16="http://schemas.microsoft.com/office/drawing/2014/main" id="{05059D04-56AF-4009-A42E-F561BA4B92D7}"/>
              </a:ext>
            </a:extLst>
          </p:cNvPr>
          <p:cNvSpPr/>
          <p:nvPr/>
        </p:nvSpPr>
        <p:spPr>
          <a:xfrm>
            <a:off x="6181725" y="3170200"/>
            <a:ext cx="4061946" cy="369332"/>
          </a:xfrm>
          <a:prstGeom prst="rect">
            <a:avLst/>
          </a:prstGeom>
        </p:spPr>
        <p:txBody>
          <a:bodyPr wrap="none">
            <a:spAutoFit/>
          </a:bodyPr>
          <a:lstStyle/>
          <a:p>
            <a:r>
              <a:rPr lang="en-US" dirty="0" err="1"/>
              <a:t>startTemperature</a:t>
            </a:r>
            <a:r>
              <a:rPr lang="en-US" dirty="0"/>
              <a:t>() and </a:t>
            </a:r>
            <a:r>
              <a:rPr lang="en-US" dirty="0" err="1"/>
              <a:t>getTemperature</a:t>
            </a:r>
            <a:r>
              <a:rPr lang="en-US" dirty="0"/>
              <a:t>()</a:t>
            </a:r>
          </a:p>
        </p:txBody>
      </p:sp>
      <p:sp>
        <p:nvSpPr>
          <p:cNvPr id="8" name="Rectangle 7">
            <a:extLst>
              <a:ext uri="{FF2B5EF4-FFF2-40B4-BE49-F238E27FC236}">
                <a16:creationId xmlns:a16="http://schemas.microsoft.com/office/drawing/2014/main" id="{027E8378-A71C-4E07-979F-C6135C74325B}"/>
              </a:ext>
            </a:extLst>
          </p:cNvPr>
          <p:cNvSpPr/>
          <p:nvPr/>
        </p:nvSpPr>
        <p:spPr>
          <a:xfrm>
            <a:off x="6580552" y="3964428"/>
            <a:ext cx="3264292" cy="369332"/>
          </a:xfrm>
          <a:prstGeom prst="rect">
            <a:avLst/>
          </a:prstGeom>
        </p:spPr>
        <p:txBody>
          <a:bodyPr wrap="none">
            <a:spAutoFit/>
          </a:bodyPr>
          <a:lstStyle/>
          <a:p>
            <a:r>
              <a:rPr lang="en-US" dirty="0" err="1"/>
              <a:t>startPressure</a:t>
            </a:r>
            <a:r>
              <a:rPr lang="en-US" dirty="0"/>
              <a:t>() and </a:t>
            </a:r>
            <a:r>
              <a:rPr lang="en-US" dirty="0" err="1"/>
              <a:t>getPressure</a:t>
            </a:r>
            <a:r>
              <a:rPr lang="en-US" dirty="0"/>
              <a:t>()</a:t>
            </a:r>
          </a:p>
        </p:txBody>
      </p:sp>
    </p:spTree>
    <p:extLst>
      <p:ext uri="{BB962C8B-B14F-4D97-AF65-F5344CB8AC3E}">
        <p14:creationId xmlns:p14="http://schemas.microsoft.com/office/powerpoint/2010/main" val="25225290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42262-92AC-4A16-871C-BA6D5C4B8AA7}"/>
              </a:ext>
            </a:extLst>
          </p:cNvPr>
          <p:cNvSpPr>
            <a:spLocks noGrp="1"/>
          </p:cNvSpPr>
          <p:nvPr>
            <p:ph type="title"/>
          </p:nvPr>
        </p:nvSpPr>
        <p:spPr/>
        <p:txBody>
          <a:bodyPr/>
          <a:lstStyle/>
          <a:p>
            <a:r>
              <a:rPr lang="en-US" b="1" dirty="0"/>
              <a:t>Neo-6M GPS to Arduino</a:t>
            </a:r>
            <a:endParaRPr lang="en-RW" dirty="0"/>
          </a:p>
        </p:txBody>
      </p:sp>
      <p:pic>
        <p:nvPicPr>
          <p:cNvPr id="5" name="Picture 2" descr="https://cdn.instructables.com/F4V/VJGD/IVHQGHEG/F4VVJGDIVHQGHEG.LARGE.jpg?auto=webp">
            <a:extLst>
              <a:ext uri="{FF2B5EF4-FFF2-40B4-BE49-F238E27FC236}">
                <a16:creationId xmlns:a16="http://schemas.microsoft.com/office/drawing/2014/main" id="{6B2D0E0A-4453-47FD-A4BB-89A21BF5828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002631" y="2560638"/>
            <a:ext cx="3309937" cy="3309937"/>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015DF0E5-88CC-4D75-998E-6030687960DC}"/>
              </a:ext>
            </a:extLst>
          </p:cNvPr>
          <p:cNvPicPr>
            <a:picLocks noGrp="1" noChangeAspect="1"/>
          </p:cNvPicPr>
          <p:nvPr>
            <p:ph sz="half" idx="2"/>
          </p:nvPr>
        </p:nvPicPr>
        <p:blipFill>
          <a:blip r:embed="rId3"/>
          <a:stretch>
            <a:fillRect/>
          </a:stretch>
        </p:blipFill>
        <p:spPr>
          <a:xfrm>
            <a:off x="6432710" y="2560638"/>
            <a:ext cx="4216079" cy="3309937"/>
          </a:xfrm>
          <a:prstGeom prst="rect">
            <a:avLst/>
          </a:prstGeom>
        </p:spPr>
      </p:pic>
    </p:spTree>
    <p:extLst>
      <p:ext uri="{BB962C8B-B14F-4D97-AF65-F5344CB8AC3E}">
        <p14:creationId xmlns:p14="http://schemas.microsoft.com/office/powerpoint/2010/main" val="2039776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003A-7E82-48B9-AD10-5F1460B9F494}"/>
              </a:ext>
            </a:extLst>
          </p:cNvPr>
          <p:cNvSpPr>
            <a:spLocks noGrp="1"/>
          </p:cNvSpPr>
          <p:nvPr>
            <p:ph type="title"/>
          </p:nvPr>
        </p:nvSpPr>
        <p:spPr/>
        <p:txBody>
          <a:bodyPr/>
          <a:lstStyle/>
          <a:p>
            <a:r>
              <a:rPr lang="en-US" b="1" dirty="0"/>
              <a:t>NEO-6M GPS Module</a:t>
            </a:r>
            <a:endParaRPr lang="en-RW" b="1" dirty="0"/>
          </a:p>
        </p:txBody>
      </p:sp>
      <p:pic>
        <p:nvPicPr>
          <p:cNvPr id="4" name="Picture 2" descr="https://i1.wp.com/randomnerdtutorials.com/wp-content/uploads/2018/01/NEO_6M_Arduino.png?resize=1428%2C768&amp;ssl=1">
            <a:extLst>
              <a:ext uri="{FF2B5EF4-FFF2-40B4-BE49-F238E27FC236}">
                <a16:creationId xmlns:a16="http://schemas.microsoft.com/office/drawing/2014/main" id="{373A2F54-B6D7-4291-BEAE-52DA425D9F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011413" y="2557463"/>
            <a:ext cx="6169173" cy="331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473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D4DE-57D9-4CAD-890D-D13B22E85021}"/>
              </a:ext>
            </a:extLst>
          </p:cNvPr>
          <p:cNvSpPr>
            <a:spLocks noGrp="1"/>
          </p:cNvSpPr>
          <p:nvPr>
            <p:ph type="title"/>
          </p:nvPr>
        </p:nvSpPr>
        <p:spPr>
          <a:xfrm>
            <a:off x="1295401" y="982132"/>
            <a:ext cx="9601196" cy="1303867"/>
          </a:xfrm>
        </p:spPr>
        <p:txBody>
          <a:bodyPr/>
          <a:lstStyle/>
          <a:p>
            <a:r>
              <a:rPr lang="en-US" b="1" dirty="0"/>
              <a:t>Libraries</a:t>
            </a:r>
            <a:endParaRPr lang="en-RW" b="1" dirty="0"/>
          </a:p>
        </p:txBody>
      </p:sp>
      <p:sp>
        <p:nvSpPr>
          <p:cNvPr id="3" name="Content Placeholder 2">
            <a:extLst>
              <a:ext uri="{FF2B5EF4-FFF2-40B4-BE49-F238E27FC236}">
                <a16:creationId xmlns:a16="http://schemas.microsoft.com/office/drawing/2014/main" id="{EFD0C217-B3D8-4FBF-B114-3EAFD6C5F8CC}"/>
              </a:ext>
            </a:extLst>
          </p:cNvPr>
          <p:cNvSpPr>
            <a:spLocks noGrp="1"/>
          </p:cNvSpPr>
          <p:nvPr>
            <p:ph idx="1"/>
          </p:nvPr>
        </p:nvSpPr>
        <p:spPr>
          <a:xfrm>
            <a:off x="894302" y="2556931"/>
            <a:ext cx="10430189" cy="3472079"/>
          </a:xfrm>
        </p:spPr>
        <p:txBody>
          <a:bodyPr/>
          <a:lstStyle/>
          <a:p>
            <a:r>
              <a:rPr lang="en-US" sz="2800" b="1" dirty="0" err="1"/>
              <a:t>SoftwareSerial</a:t>
            </a:r>
            <a:r>
              <a:rPr lang="en-US" sz="2800" dirty="0"/>
              <a:t> is a library of Arduino which enables serial data communication through other digital pins of Arduino. </a:t>
            </a:r>
          </a:p>
          <a:p>
            <a:r>
              <a:rPr lang="en-US" sz="2800" dirty="0"/>
              <a:t>The library replicates hardware functions and handles the task of serial communication. </a:t>
            </a:r>
          </a:p>
          <a:p>
            <a:r>
              <a:rPr lang="en-US" sz="2800" b="1" dirty="0" err="1"/>
              <a:t>TinyGPS</a:t>
            </a:r>
            <a:r>
              <a:rPr lang="en-US" sz="2800" dirty="0"/>
              <a:t> is a library that converts all those NMEA messages into a readable format by stuffing the character sequences into variables. </a:t>
            </a:r>
          </a:p>
          <a:p>
            <a:endParaRPr lang="en-RW" dirty="0"/>
          </a:p>
        </p:txBody>
      </p:sp>
    </p:spTree>
    <p:extLst>
      <p:ext uri="{BB962C8B-B14F-4D97-AF65-F5344CB8AC3E}">
        <p14:creationId xmlns:p14="http://schemas.microsoft.com/office/powerpoint/2010/main" val="3275083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78B4-B523-413B-A2B3-DA85F8F8B5E4}"/>
              </a:ext>
            </a:extLst>
          </p:cNvPr>
          <p:cNvSpPr>
            <a:spLocks noGrp="1"/>
          </p:cNvSpPr>
          <p:nvPr>
            <p:ph type="title"/>
          </p:nvPr>
        </p:nvSpPr>
        <p:spPr/>
        <p:txBody>
          <a:bodyPr/>
          <a:lstStyle/>
          <a:p>
            <a:r>
              <a:rPr lang="en-US" dirty="0"/>
              <a:t>DS18B20 Water Proof temperature sensor</a:t>
            </a:r>
            <a:endParaRPr lang="en-RW" dirty="0"/>
          </a:p>
        </p:txBody>
      </p:sp>
      <p:sp>
        <p:nvSpPr>
          <p:cNvPr id="3" name="Content Placeholder 2">
            <a:extLst>
              <a:ext uri="{FF2B5EF4-FFF2-40B4-BE49-F238E27FC236}">
                <a16:creationId xmlns:a16="http://schemas.microsoft.com/office/drawing/2014/main" id="{C17F3534-DE6F-4F1B-884A-2D4FA43EAEDD}"/>
              </a:ext>
            </a:extLst>
          </p:cNvPr>
          <p:cNvSpPr>
            <a:spLocks noGrp="1"/>
          </p:cNvSpPr>
          <p:nvPr>
            <p:ph idx="1"/>
          </p:nvPr>
        </p:nvSpPr>
        <p:spPr>
          <a:xfrm>
            <a:off x="844062" y="2556932"/>
            <a:ext cx="10460334" cy="3833820"/>
          </a:xfrm>
        </p:spPr>
        <p:txBody>
          <a:bodyPr>
            <a:normAutofit fontScale="55000" lnSpcReduction="20000"/>
          </a:bodyPr>
          <a:lstStyle/>
          <a:p>
            <a:r>
              <a:rPr lang="en-US" dirty="0"/>
              <a:t>DS18B20 is 1-Wire digital temperature sensor from Maxim IC. Reports degrees in Celsius with 9 to 12-bit precision, from -55 to 125 (+/-0.5). Each sensor has a unique 64-Bit Serial number etched into it - allows for a huge number of sensors to be used on one data bus.</a:t>
            </a:r>
          </a:p>
          <a:p>
            <a:r>
              <a:rPr lang="en-US" dirty="0"/>
              <a:t>Unique 1-Wire® interface requires only one port pin for communication</a:t>
            </a:r>
          </a:p>
          <a:p>
            <a:r>
              <a:rPr lang="en-US" dirty="0"/>
              <a:t>Each device has a unique 64-bit serial code stored in an onboard ROM</a:t>
            </a:r>
          </a:p>
          <a:p>
            <a:r>
              <a:rPr lang="en-US" dirty="0"/>
              <a:t>Multidrop capability simplifies distributed temperature sensing applications</a:t>
            </a:r>
          </a:p>
          <a:p>
            <a:r>
              <a:rPr lang="en-US" dirty="0"/>
              <a:t>Requires no external components</a:t>
            </a:r>
          </a:p>
          <a:p>
            <a:r>
              <a:rPr lang="en-US" dirty="0"/>
              <a:t>Can be powered from data line.</a:t>
            </a:r>
          </a:p>
          <a:p>
            <a:r>
              <a:rPr lang="en-US" dirty="0"/>
              <a:t>Power supply range is 3.0V to 5.5V</a:t>
            </a:r>
          </a:p>
          <a:p>
            <a:r>
              <a:rPr lang="en-US" dirty="0"/>
              <a:t>Measures temperatures from –55°C to +125°C (–67°F to +257°F)±0.5°C accuracy from –10°C to +85°C</a:t>
            </a:r>
          </a:p>
          <a:p>
            <a:r>
              <a:rPr lang="en-US" dirty="0"/>
              <a:t>Thermometer resolution is user-selectable from 9 to 12 bits</a:t>
            </a:r>
          </a:p>
          <a:p>
            <a:r>
              <a:rPr lang="en-US" dirty="0"/>
              <a:t>Converts temperature to 12-bit digital word in 750ms (max.)</a:t>
            </a:r>
          </a:p>
          <a:p>
            <a:r>
              <a:rPr lang="en-US" dirty="0"/>
              <a:t>User-definable nonvolatile (NV) alarm settings</a:t>
            </a:r>
          </a:p>
          <a:p>
            <a:r>
              <a:rPr lang="en-US" dirty="0"/>
              <a:t>Alarm search command identifies and addresses devices whose temperature is outside of programmed limits (temperature alarm condition)</a:t>
            </a:r>
          </a:p>
          <a:p>
            <a:r>
              <a:rPr lang="en-US" dirty="0"/>
              <a:t>Applications include thermostatic controls, industrial systems, consumer products, thermometers, or any thermally sensitive system</a:t>
            </a:r>
          </a:p>
          <a:p>
            <a:endParaRPr lang="en-RW" dirty="0"/>
          </a:p>
        </p:txBody>
      </p:sp>
    </p:spTree>
    <p:extLst>
      <p:ext uri="{BB962C8B-B14F-4D97-AF65-F5344CB8AC3E}">
        <p14:creationId xmlns:p14="http://schemas.microsoft.com/office/powerpoint/2010/main" val="19760051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6E20-31A6-4B04-B187-65E1E5F81713}"/>
              </a:ext>
            </a:extLst>
          </p:cNvPr>
          <p:cNvSpPr>
            <a:spLocks noGrp="1"/>
          </p:cNvSpPr>
          <p:nvPr>
            <p:ph type="title"/>
          </p:nvPr>
        </p:nvSpPr>
        <p:spPr/>
        <p:txBody>
          <a:bodyPr/>
          <a:lstStyle/>
          <a:p>
            <a:r>
              <a:rPr lang="en-US" b="1" dirty="0"/>
              <a:t>Connection</a:t>
            </a:r>
            <a:endParaRPr lang="en-RW" b="1" dirty="0"/>
          </a:p>
        </p:txBody>
      </p:sp>
      <p:sp>
        <p:nvSpPr>
          <p:cNvPr id="4" name="Content Placeholder 3">
            <a:extLst>
              <a:ext uri="{FF2B5EF4-FFF2-40B4-BE49-F238E27FC236}">
                <a16:creationId xmlns:a16="http://schemas.microsoft.com/office/drawing/2014/main" id="{78AD083B-055E-4254-8064-5362492F8F4A}"/>
              </a:ext>
            </a:extLst>
          </p:cNvPr>
          <p:cNvSpPr>
            <a:spLocks noGrp="1"/>
          </p:cNvSpPr>
          <p:nvPr>
            <p:ph sz="half" idx="2"/>
          </p:nvPr>
        </p:nvSpPr>
        <p:spPr/>
        <p:txBody>
          <a:bodyPr/>
          <a:lstStyle/>
          <a:p>
            <a:r>
              <a:rPr lang="en-US" b="0" i="0" dirty="0">
                <a:solidFill>
                  <a:srgbClr val="24292E"/>
                </a:solidFill>
                <a:effectLst/>
                <a:latin typeface="-apple-system"/>
              </a:rPr>
              <a:t>You will need a pull-up resistor of about 5 </a:t>
            </a:r>
            <a:r>
              <a:rPr lang="en-US" b="0" i="0" dirty="0" err="1">
                <a:solidFill>
                  <a:srgbClr val="24292E"/>
                </a:solidFill>
                <a:effectLst/>
                <a:latin typeface="-apple-system"/>
              </a:rPr>
              <a:t>KOhm</a:t>
            </a:r>
            <a:r>
              <a:rPr lang="en-US" b="0" i="0" dirty="0">
                <a:solidFill>
                  <a:srgbClr val="24292E"/>
                </a:solidFill>
                <a:effectLst/>
                <a:latin typeface="-apple-system"/>
              </a:rPr>
              <a:t> between the 1-Wire data line and your 5V power. </a:t>
            </a:r>
            <a:endParaRPr lang="en-RW" dirty="0"/>
          </a:p>
        </p:txBody>
      </p:sp>
      <p:pic>
        <p:nvPicPr>
          <p:cNvPr id="5" name="Content Placeholder 3">
            <a:extLst>
              <a:ext uri="{FF2B5EF4-FFF2-40B4-BE49-F238E27FC236}">
                <a16:creationId xmlns:a16="http://schemas.microsoft.com/office/drawing/2014/main" id="{B1513529-34B4-4A80-BE1B-BA3C22DC489A}"/>
              </a:ext>
            </a:extLst>
          </p:cNvPr>
          <p:cNvPicPr>
            <a:picLocks noGrp="1" noChangeAspect="1"/>
          </p:cNvPicPr>
          <p:nvPr>
            <p:ph sz="half" idx="1"/>
          </p:nvPr>
        </p:nvPicPr>
        <p:blipFill>
          <a:blip r:embed="rId2"/>
          <a:stretch>
            <a:fillRect/>
          </a:stretch>
        </p:blipFill>
        <p:spPr>
          <a:xfrm>
            <a:off x="1298575" y="2966982"/>
            <a:ext cx="4718050" cy="2497249"/>
          </a:xfrm>
          <a:prstGeom prst="rect">
            <a:avLst/>
          </a:prstGeom>
        </p:spPr>
      </p:pic>
    </p:spTree>
    <p:extLst>
      <p:ext uri="{BB962C8B-B14F-4D97-AF65-F5344CB8AC3E}">
        <p14:creationId xmlns:p14="http://schemas.microsoft.com/office/powerpoint/2010/main" val="1528527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C5A4-6199-4827-8736-6E6559DA4406}"/>
              </a:ext>
            </a:extLst>
          </p:cNvPr>
          <p:cNvSpPr>
            <a:spLocks noGrp="1"/>
          </p:cNvSpPr>
          <p:nvPr>
            <p:ph type="title"/>
          </p:nvPr>
        </p:nvSpPr>
        <p:spPr/>
        <p:txBody>
          <a:bodyPr>
            <a:normAutofit fontScale="90000"/>
          </a:bodyPr>
          <a:lstStyle/>
          <a:p>
            <a:r>
              <a:rPr lang="en-US" b="1" dirty="0"/>
              <a:t>DHT22 digital temperature and humidity sensor module</a:t>
            </a:r>
            <a:endParaRPr lang="en-RW" b="1" dirty="0"/>
          </a:p>
        </p:txBody>
      </p:sp>
      <p:sp>
        <p:nvSpPr>
          <p:cNvPr id="4" name="Content Placeholder 3">
            <a:extLst>
              <a:ext uri="{FF2B5EF4-FFF2-40B4-BE49-F238E27FC236}">
                <a16:creationId xmlns:a16="http://schemas.microsoft.com/office/drawing/2014/main" id="{33CD4C76-B0E5-4D94-8E4B-EC595A15055B}"/>
              </a:ext>
            </a:extLst>
          </p:cNvPr>
          <p:cNvSpPr>
            <a:spLocks noGrp="1"/>
          </p:cNvSpPr>
          <p:nvPr>
            <p:ph sz="half" idx="2"/>
          </p:nvPr>
        </p:nvSpPr>
        <p:spPr>
          <a:xfrm>
            <a:off x="4883499" y="2560319"/>
            <a:ext cx="6508544" cy="3820384"/>
          </a:xfrm>
        </p:spPr>
        <p:txBody>
          <a:bodyPr>
            <a:normAutofit fontScale="85000" lnSpcReduction="20000"/>
          </a:bodyPr>
          <a:lstStyle/>
          <a:p>
            <a:r>
              <a:rPr lang="en-US" dirty="0"/>
              <a:t>the DHT-22 is a digital humidity and temperature sensor. It uses a capacitive humidity sensor and a thermistor to measure the surrounding air, and spits out a digital signal on the data pin.</a:t>
            </a:r>
          </a:p>
          <a:p>
            <a:r>
              <a:rPr lang="en-US" dirty="0"/>
              <a:t>Power: 3-5V</a:t>
            </a:r>
          </a:p>
          <a:p>
            <a:r>
              <a:rPr lang="en-US" dirty="0"/>
              <a:t>Max Current: 2.5mA</a:t>
            </a:r>
          </a:p>
          <a:p>
            <a:r>
              <a:rPr lang="en-US" dirty="0"/>
              <a:t>Humidity: 0-100%, 2-5% accuracy</a:t>
            </a:r>
          </a:p>
          <a:p>
            <a:r>
              <a:rPr lang="en-US" dirty="0"/>
              <a:t>Temperature: -40 to 80°C, ±0.5°C accuracy</a:t>
            </a:r>
          </a:p>
          <a:p>
            <a:r>
              <a:rPr lang="en-US" dirty="0"/>
              <a:t>No more than 0.5 Hz sampling rate (once every 2 seconds)</a:t>
            </a:r>
          </a:p>
          <a:p>
            <a:r>
              <a:rPr lang="en-US" dirty="0"/>
              <a:t>Body size 15.1mm x 25mm x 7.7mm</a:t>
            </a:r>
          </a:p>
          <a:p>
            <a:r>
              <a:rPr lang="en-US" dirty="0"/>
              <a:t>4 pins with 0.1" spacing</a:t>
            </a:r>
          </a:p>
          <a:p>
            <a:endParaRPr lang="en-RW" dirty="0"/>
          </a:p>
        </p:txBody>
      </p:sp>
      <p:pic>
        <p:nvPicPr>
          <p:cNvPr id="5" name="Picture 2" descr="https://cdn.instructables.com/FIB/7CUR/IBJTKMON/FIB7CURIBJTKMON.LARGE.jpg">
            <a:extLst>
              <a:ext uri="{FF2B5EF4-FFF2-40B4-BE49-F238E27FC236}">
                <a16:creationId xmlns:a16="http://schemas.microsoft.com/office/drawing/2014/main" id="{C12A0409-8FB4-49D8-A742-18DFDA73CD1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99957" y="2560511"/>
            <a:ext cx="3986969" cy="330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819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9C991-2F06-4E7B-AFBD-C89F07E42503}"/>
              </a:ext>
            </a:extLst>
          </p:cNvPr>
          <p:cNvSpPr>
            <a:spLocks noGrp="1"/>
          </p:cNvSpPr>
          <p:nvPr>
            <p:ph type="title"/>
          </p:nvPr>
        </p:nvSpPr>
        <p:spPr/>
        <p:txBody>
          <a:bodyPr>
            <a:normAutofit/>
          </a:bodyPr>
          <a:lstStyle/>
          <a:p>
            <a:r>
              <a:rPr lang="en-US" sz="3600" b="1" dirty="0">
                <a:effectLst/>
                <a:latin typeface="Calibri" panose="020F0502020204030204" pitchFamily="34" charset="0"/>
                <a:ea typeface="Calibri" panose="020F0502020204030204" pitchFamily="34" charset="0"/>
                <a:cs typeface="Times New Roman" panose="02020603050405020304" pitchFamily="18" charset="0"/>
              </a:rPr>
              <a:t>Components of an IoT Device</a:t>
            </a:r>
            <a:endParaRPr lang="en-RW" sz="3600" b="1" dirty="0"/>
          </a:p>
        </p:txBody>
      </p:sp>
      <p:sp>
        <p:nvSpPr>
          <p:cNvPr id="3" name="Content Placeholder 2">
            <a:extLst>
              <a:ext uri="{FF2B5EF4-FFF2-40B4-BE49-F238E27FC236}">
                <a16:creationId xmlns:a16="http://schemas.microsoft.com/office/drawing/2014/main" id="{83CF2255-5519-4236-AC0B-223A00C699E6}"/>
              </a:ext>
            </a:extLst>
          </p:cNvPr>
          <p:cNvSpPr>
            <a:spLocks noGrp="1"/>
          </p:cNvSpPr>
          <p:nvPr>
            <p:ph sz="half" idx="1"/>
          </p:nvPr>
        </p:nvSpPr>
        <p:spPr>
          <a:xfrm>
            <a:off x="797169" y="2560320"/>
            <a:ext cx="5219583" cy="3310128"/>
          </a:xfrm>
        </p:spPr>
        <p:txBody>
          <a:bodyPr/>
          <a:lstStyle/>
          <a:p>
            <a:r>
              <a:rPr lang="en-US" dirty="0"/>
              <a:t>(</a:t>
            </a:r>
            <a:r>
              <a:rPr lang="en-US" dirty="0" err="1"/>
              <a:t>i</a:t>
            </a:r>
            <a:r>
              <a:rPr lang="en-US" dirty="0"/>
              <a:t>) I/ O interfaces for sensors, </a:t>
            </a:r>
          </a:p>
          <a:p>
            <a:r>
              <a:rPr lang="en-US" dirty="0"/>
              <a:t>(ii) interfaces for network/internet connectivity, </a:t>
            </a:r>
          </a:p>
          <a:p>
            <a:r>
              <a:rPr lang="en-US" dirty="0"/>
              <a:t>(iii) memory and storage interfaces</a:t>
            </a:r>
          </a:p>
          <a:p>
            <a:r>
              <a:rPr lang="en-US" dirty="0"/>
              <a:t>(iv) Processing device</a:t>
            </a:r>
          </a:p>
          <a:p>
            <a:r>
              <a:rPr lang="en-US" dirty="0"/>
              <a:t>(v) audio/ video interfaces. </a:t>
            </a:r>
          </a:p>
          <a:p>
            <a:endParaRPr lang="en-RW" dirty="0"/>
          </a:p>
        </p:txBody>
      </p:sp>
      <p:pic>
        <p:nvPicPr>
          <p:cNvPr id="8" name="Content Placeholder 4">
            <a:extLst>
              <a:ext uri="{FF2B5EF4-FFF2-40B4-BE49-F238E27FC236}">
                <a16:creationId xmlns:a16="http://schemas.microsoft.com/office/drawing/2014/main" id="{56ECBB9A-3B46-4AB1-ABE5-BB123A6FFB88}"/>
              </a:ext>
            </a:extLst>
          </p:cNvPr>
          <p:cNvPicPr>
            <a:picLocks noGrp="1"/>
          </p:cNvPicPr>
          <p:nvPr>
            <p:ph sz="half" idx="2"/>
          </p:nvPr>
        </p:nvPicPr>
        <p:blipFill>
          <a:blip r:embed="rId2"/>
          <a:stretch>
            <a:fillRect/>
          </a:stretch>
        </p:blipFill>
        <p:spPr>
          <a:xfrm>
            <a:off x="6175251" y="2833635"/>
            <a:ext cx="5219580" cy="3036813"/>
          </a:xfrm>
          <a:prstGeom prst="rect">
            <a:avLst/>
          </a:prstGeom>
        </p:spPr>
      </p:pic>
    </p:spTree>
    <p:extLst>
      <p:ext uri="{BB962C8B-B14F-4D97-AF65-F5344CB8AC3E}">
        <p14:creationId xmlns:p14="http://schemas.microsoft.com/office/powerpoint/2010/main" val="23355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7BDDA-262E-4AD4-8F3D-E823DC96F234}"/>
              </a:ext>
            </a:extLst>
          </p:cNvPr>
          <p:cNvSpPr>
            <a:spLocks noGrp="1"/>
          </p:cNvSpPr>
          <p:nvPr>
            <p:ph type="title"/>
          </p:nvPr>
        </p:nvSpPr>
        <p:spPr/>
        <p:txBody>
          <a:bodyPr/>
          <a:lstStyle/>
          <a:p>
            <a:r>
              <a:rPr lang="en-US" b="1" dirty="0"/>
              <a:t>Library</a:t>
            </a:r>
            <a:endParaRPr lang="en-RW" b="1" dirty="0"/>
          </a:p>
        </p:txBody>
      </p:sp>
      <p:sp>
        <p:nvSpPr>
          <p:cNvPr id="3" name="Content Placeholder 2">
            <a:extLst>
              <a:ext uri="{FF2B5EF4-FFF2-40B4-BE49-F238E27FC236}">
                <a16:creationId xmlns:a16="http://schemas.microsoft.com/office/drawing/2014/main" id="{336D0578-1239-4027-B910-80B89AE18741}"/>
              </a:ext>
            </a:extLst>
          </p:cNvPr>
          <p:cNvSpPr>
            <a:spLocks noGrp="1"/>
          </p:cNvSpPr>
          <p:nvPr>
            <p:ph idx="1"/>
          </p:nvPr>
        </p:nvSpPr>
        <p:spPr>
          <a:xfrm>
            <a:off x="1295401" y="3868614"/>
            <a:ext cx="9601196" cy="2007253"/>
          </a:xfrm>
        </p:spPr>
        <p:txBody>
          <a:bodyPr/>
          <a:lstStyle/>
          <a:p>
            <a:r>
              <a:rPr lang="en-US" dirty="0"/>
              <a:t>https://github.com/adafruit/DHT-sensor-library</a:t>
            </a:r>
          </a:p>
          <a:p>
            <a:endParaRPr lang="en-RW" dirty="0"/>
          </a:p>
        </p:txBody>
      </p:sp>
    </p:spTree>
    <p:extLst>
      <p:ext uri="{BB962C8B-B14F-4D97-AF65-F5344CB8AC3E}">
        <p14:creationId xmlns:p14="http://schemas.microsoft.com/office/powerpoint/2010/main" val="7406626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77A18-D1FB-4519-A8F1-D948D07B835E}"/>
              </a:ext>
            </a:extLst>
          </p:cNvPr>
          <p:cNvSpPr>
            <a:spLocks noGrp="1"/>
          </p:cNvSpPr>
          <p:nvPr>
            <p:ph type="title"/>
          </p:nvPr>
        </p:nvSpPr>
        <p:spPr/>
        <p:txBody>
          <a:bodyPr/>
          <a:lstStyle/>
          <a:p>
            <a:r>
              <a:rPr lang="en-US" dirty="0"/>
              <a:t>Connection</a:t>
            </a:r>
            <a:endParaRPr lang="en-RW" dirty="0"/>
          </a:p>
        </p:txBody>
      </p:sp>
      <p:pic>
        <p:nvPicPr>
          <p:cNvPr id="4" name="Picture 2" descr="Picture of The Circuit">
            <a:extLst>
              <a:ext uri="{FF2B5EF4-FFF2-40B4-BE49-F238E27FC236}">
                <a16:creationId xmlns:a16="http://schemas.microsoft.com/office/drawing/2014/main" id="{22208D1A-AFE8-4259-938C-912EA8B118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06151" y="2557463"/>
            <a:ext cx="4979697" cy="331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567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DD2B4-665B-477D-A0CD-AAA2B28E903B}"/>
              </a:ext>
            </a:extLst>
          </p:cNvPr>
          <p:cNvSpPr>
            <a:spLocks noGrp="1"/>
          </p:cNvSpPr>
          <p:nvPr>
            <p:ph type="title"/>
          </p:nvPr>
        </p:nvSpPr>
        <p:spPr/>
        <p:txBody>
          <a:bodyPr/>
          <a:lstStyle/>
          <a:p>
            <a:r>
              <a:rPr lang="en-US" b="1" dirty="0"/>
              <a:t>Capacitive Soil Moisture Sensor</a:t>
            </a:r>
            <a:endParaRPr lang="en-RW" dirty="0"/>
          </a:p>
        </p:txBody>
      </p:sp>
      <p:pic>
        <p:nvPicPr>
          <p:cNvPr id="5" name="Picture 2" descr="Ambient Light Sensor Diagram">
            <a:extLst>
              <a:ext uri="{FF2B5EF4-FFF2-40B4-BE49-F238E27FC236}">
                <a16:creationId xmlns:a16="http://schemas.microsoft.com/office/drawing/2014/main" id="{65DBB902-1D2A-42CE-909D-8A9BE712310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298574" y="2833635"/>
            <a:ext cx="4101767" cy="2632667"/>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a:extLst>
              <a:ext uri="{FF2B5EF4-FFF2-40B4-BE49-F238E27FC236}">
                <a16:creationId xmlns:a16="http://schemas.microsoft.com/office/drawing/2014/main" id="{038E2C0B-5FF5-4389-90B9-B588A50B35B9}"/>
              </a:ext>
            </a:extLst>
          </p:cNvPr>
          <p:cNvPicPr>
            <a:picLocks noGrp="1" noChangeAspect="1"/>
          </p:cNvPicPr>
          <p:nvPr>
            <p:ph sz="half" idx="2"/>
          </p:nvPr>
        </p:nvPicPr>
        <p:blipFill>
          <a:blip r:embed="rId3"/>
          <a:stretch>
            <a:fillRect/>
          </a:stretch>
        </p:blipFill>
        <p:spPr>
          <a:xfrm>
            <a:off x="8556545" y="2565931"/>
            <a:ext cx="2199144" cy="3309937"/>
          </a:xfrm>
          <a:prstGeom prst="rect">
            <a:avLst/>
          </a:prstGeom>
        </p:spPr>
      </p:pic>
    </p:spTree>
    <p:extLst>
      <p:ext uri="{BB962C8B-B14F-4D97-AF65-F5344CB8AC3E}">
        <p14:creationId xmlns:p14="http://schemas.microsoft.com/office/powerpoint/2010/main" val="1355371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60CE7-B60E-4A9D-A687-63DA4307D7F4}"/>
              </a:ext>
            </a:extLst>
          </p:cNvPr>
          <p:cNvSpPr>
            <a:spLocks noGrp="1"/>
          </p:cNvSpPr>
          <p:nvPr>
            <p:ph type="title"/>
          </p:nvPr>
        </p:nvSpPr>
        <p:spPr/>
        <p:txBody>
          <a:bodyPr/>
          <a:lstStyle/>
          <a:p>
            <a:r>
              <a:rPr lang="en-US" b="1" dirty="0"/>
              <a:t>Raspberry Pi</a:t>
            </a:r>
            <a:endParaRPr lang="en-RW" b="1" dirty="0"/>
          </a:p>
        </p:txBody>
      </p:sp>
    </p:spTree>
    <p:extLst>
      <p:ext uri="{BB962C8B-B14F-4D97-AF65-F5344CB8AC3E}">
        <p14:creationId xmlns:p14="http://schemas.microsoft.com/office/powerpoint/2010/main" val="3037964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BBAE0-7407-45D4-B70A-C88205E7C742}"/>
              </a:ext>
            </a:extLst>
          </p:cNvPr>
          <p:cNvSpPr>
            <a:spLocks noGrp="1"/>
          </p:cNvSpPr>
          <p:nvPr>
            <p:ph type="title"/>
          </p:nvPr>
        </p:nvSpPr>
        <p:spPr/>
        <p:txBody>
          <a:bodyPr/>
          <a:lstStyle/>
          <a:p>
            <a:r>
              <a:rPr lang="it-IT" b="1" dirty="0"/>
              <a:t>Raspberry Pi 2 Model B</a:t>
            </a:r>
            <a:endParaRPr lang="en-RW" b="1" dirty="0"/>
          </a:p>
        </p:txBody>
      </p:sp>
      <p:sp>
        <p:nvSpPr>
          <p:cNvPr id="3" name="Content Placeholder 2">
            <a:extLst>
              <a:ext uri="{FF2B5EF4-FFF2-40B4-BE49-F238E27FC236}">
                <a16:creationId xmlns:a16="http://schemas.microsoft.com/office/drawing/2014/main" id="{F8ABD3F9-AD92-4483-90C5-71315A90A547}"/>
              </a:ext>
            </a:extLst>
          </p:cNvPr>
          <p:cNvSpPr>
            <a:spLocks noGrp="1"/>
          </p:cNvSpPr>
          <p:nvPr>
            <p:ph sz="half" idx="1"/>
          </p:nvPr>
        </p:nvSpPr>
        <p:spPr>
          <a:xfrm>
            <a:off x="844062" y="2560320"/>
            <a:ext cx="5172690" cy="3310128"/>
          </a:xfrm>
        </p:spPr>
        <p:txBody>
          <a:bodyPr/>
          <a:lstStyle/>
          <a:p>
            <a:r>
              <a:rPr lang="en-US" dirty="0"/>
              <a:t>It is actually a small computer, it runs Linux as operating system </a:t>
            </a:r>
          </a:p>
          <a:p>
            <a:r>
              <a:rPr lang="en-US" dirty="0"/>
              <a:t>It has a full network system, solving thus the processing problem of the Arduino.</a:t>
            </a:r>
          </a:p>
          <a:p>
            <a:endParaRPr lang="en-RW" dirty="0"/>
          </a:p>
        </p:txBody>
      </p:sp>
      <p:pic>
        <p:nvPicPr>
          <p:cNvPr id="5" name="Content Placeholder 4">
            <a:extLst>
              <a:ext uri="{FF2B5EF4-FFF2-40B4-BE49-F238E27FC236}">
                <a16:creationId xmlns:a16="http://schemas.microsoft.com/office/drawing/2014/main" id="{7D728B3D-15CE-409B-B35C-CA3E4D63EC93}"/>
              </a:ext>
            </a:extLst>
          </p:cNvPr>
          <p:cNvPicPr>
            <a:picLocks noGrp="1"/>
          </p:cNvPicPr>
          <p:nvPr>
            <p:ph sz="half" idx="2"/>
          </p:nvPr>
        </p:nvPicPr>
        <p:blipFill>
          <a:blip r:embed="rId2"/>
          <a:stretch>
            <a:fillRect/>
          </a:stretch>
        </p:blipFill>
        <p:spPr>
          <a:xfrm>
            <a:off x="6181725" y="2581763"/>
            <a:ext cx="4718050" cy="3267686"/>
          </a:xfrm>
          <a:prstGeom prst="rect">
            <a:avLst/>
          </a:prstGeom>
        </p:spPr>
      </p:pic>
    </p:spTree>
    <p:extLst>
      <p:ext uri="{BB962C8B-B14F-4D97-AF65-F5344CB8AC3E}">
        <p14:creationId xmlns:p14="http://schemas.microsoft.com/office/powerpoint/2010/main" val="4119300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8AF10-A212-4996-B5D2-7BCA63F384FE}"/>
              </a:ext>
            </a:extLst>
          </p:cNvPr>
          <p:cNvSpPr>
            <a:spLocks noGrp="1"/>
          </p:cNvSpPr>
          <p:nvPr>
            <p:ph type="title"/>
          </p:nvPr>
        </p:nvSpPr>
        <p:spPr/>
        <p:txBody>
          <a:bodyPr/>
          <a:lstStyle/>
          <a:p>
            <a:r>
              <a:rPr lang="it-IT" dirty="0"/>
              <a:t>Raspberry Pi 2 Model B Pin out</a:t>
            </a:r>
            <a:endParaRPr lang="en-RW" dirty="0"/>
          </a:p>
        </p:txBody>
      </p:sp>
      <p:pic>
        <p:nvPicPr>
          <p:cNvPr id="4" name="Content Placeholder 6">
            <a:extLst>
              <a:ext uri="{FF2B5EF4-FFF2-40B4-BE49-F238E27FC236}">
                <a16:creationId xmlns:a16="http://schemas.microsoft.com/office/drawing/2014/main" id="{C4F0878E-1FFC-4E39-B4B4-B31E35F97A0E}"/>
              </a:ext>
            </a:extLst>
          </p:cNvPr>
          <p:cNvPicPr>
            <a:picLocks noGrp="1" noChangeAspect="1"/>
          </p:cNvPicPr>
          <p:nvPr>
            <p:ph idx="1"/>
          </p:nvPr>
        </p:nvPicPr>
        <p:blipFill>
          <a:blip r:embed="rId2"/>
          <a:stretch>
            <a:fillRect/>
          </a:stretch>
        </p:blipFill>
        <p:spPr>
          <a:xfrm>
            <a:off x="3397533" y="2557463"/>
            <a:ext cx="5396933" cy="3317875"/>
          </a:xfrm>
          <a:prstGeom prst="rect">
            <a:avLst/>
          </a:prstGeom>
        </p:spPr>
      </p:pic>
    </p:spTree>
    <p:extLst>
      <p:ext uri="{BB962C8B-B14F-4D97-AF65-F5344CB8AC3E}">
        <p14:creationId xmlns:p14="http://schemas.microsoft.com/office/powerpoint/2010/main" val="4074840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B995E-C067-4836-9EAA-70B18D9F46FB}"/>
              </a:ext>
            </a:extLst>
          </p:cNvPr>
          <p:cNvSpPr>
            <a:spLocks noGrp="1"/>
          </p:cNvSpPr>
          <p:nvPr>
            <p:ph type="title"/>
          </p:nvPr>
        </p:nvSpPr>
        <p:spPr/>
        <p:txBody>
          <a:bodyPr/>
          <a:lstStyle/>
          <a:p>
            <a:r>
              <a:rPr lang="en-US" b="1" dirty="0"/>
              <a:t>Raspberry pi peripherals</a:t>
            </a:r>
            <a:endParaRPr lang="en-RW" dirty="0"/>
          </a:p>
        </p:txBody>
      </p:sp>
      <p:pic>
        <p:nvPicPr>
          <p:cNvPr id="4" name="Content Placeholder 3">
            <a:extLst>
              <a:ext uri="{FF2B5EF4-FFF2-40B4-BE49-F238E27FC236}">
                <a16:creationId xmlns:a16="http://schemas.microsoft.com/office/drawing/2014/main" id="{E2AB4A59-0C62-4EDE-B693-4B4092503EEE}"/>
              </a:ext>
            </a:extLst>
          </p:cNvPr>
          <p:cNvPicPr>
            <a:picLocks noGrp="1"/>
          </p:cNvPicPr>
          <p:nvPr>
            <p:ph idx="1"/>
          </p:nvPr>
        </p:nvPicPr>
        <p:blipFill>
          <a:blip r:embed="rId2"/>
          <a:stretch>
            <a:fillRect/>
          </a:stretch>
        </p:blipFill>
        <p:spPr>
          <a:xfrm>
            <a:off x="2773345" y="2461846"/>
            <a:ext cx="6471139" cy="3687745"/>
          </a:xfrm>
          <a:prstGeom prst="rect">
            <a:avLst/>
          </a:prstGeom>
        </p:spPr>
      </p:pic>
    </p:spTree>
    <p:extLst>
      <p:ext uri="{BB962C8B-B14F-4D97-AF65-F5344CB8AC3E}">
        <p14:creationId xmlns:p14="http://schemas.microsoft.com/office/powerpoint/2010/main" val="24923764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C5F0-65F6-401D-BEAB-113DA5AB8459}"/>
              </a:ext>
            </a:extLst>
          </p:cNvPr>
          <p:cNvSpPr>
            <a:spLocks noGrp="1"/>
          </p:cNvSpPr>
          <p:nvPr>
            <p:ph type="title"/>
          </p:nvPr>
        </p:nvSpPr>
        <p:spPr/>
        <p:txBody>
          <a:bodyPr/>
          <a:lstStyle/>
          <a:p>
            <a:r>
              <a:rPr lang="en-US" b="1" dirty="0"/>
              <a:t>Raspberry pi peripherals</a:t>
            </a:r>
            <a:endParaRPr lang="en-RW" dirty="0"/>
          </a:p>
        </p:txBody>
      </p:sp>
      <p:pic>
        <p:nvPicPr>
          <p:cNvPr id="4" name="Content Placeholder 3">
            <a:extLst>
              <a:ext uri="{FF2B5EF4-FFF2-40B4-BE49-F238E27FC236}">
                <a16:creationId xmlns:a16="http://schemas.microsoft.com/office/drawing/2014/main" id="{7893A279-667E-4FA3-AB8C-16B824DF7A50}"/>
              </a:ext>
            </a:extLst>
          </p:cNvPr>
          <p:cNvPicPr>
            <a:picLocks noGrp="1"/>
          </p:cNvPicPr>
          <p:nvPr>
            <p:ph idx="1"/>
          </p:nvPr>
        </p:nvPicPr>
        <p:blipFill>
          <a:blip r:embed="rId2"/>
          <a:stretch>
            <a:fillRect/>
          </a:stretch>
        </p:blipFill>
        <p:spPr>
          <a:xfrm>
            <a:off x="2803490" y="2481943"/>
            <a:ext cx="6392983" cy="3677697"/>
          </a:xfrm>
          <a:prstGeom prst="rect">
            <a:avLst/>
          </a:prstGeom>
        </p:spPr>
      </p:pic>
    </p:spTree>
    <p:extLst>
      <p:ext uri="{BB962C8B-B14F-4D97-AF65-F5344CB8AC3E}">
        <p14:creationId xmlns:p14="http://schemas.microsoft.com/office/powerpoint/2010/main" val="35044085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2BFF8-70CD-4F0E-9071-F6997E9E421B}"/>
              </a:ext>
            </a:extLst>
          </p:cNvPr>
          <p:cNvSpPr>
            <a:spLocks noGrp="1"/>
          </p:cNvSpPr>
          <p:nvPr>
            <p:ph type="title"/>
          </p:nvPr>
        </p:nvSpPr>
        <p:spPr/>
        <p:txBody>
          <a:bodyPr/>
          <a:lstStyle/>
          <a:p>
            <a:r>
              <a:rPr lang="en-US" b="1" dirty="0"/>
              <a:t>Pin out with MUX</a:t>
            </a:r>
            <a:endParaRPr lang="en-RW" b="1" dirty="0"/>
          </a:p>
        </p:txBody>
      </p:sp>
      <p:pic>
        <p:nvPicPr>
          <p:cNvPr id="5" name="Picture 2" descr="Image result for raspberry pi 2 b pinout">
            <a:extLst>
              <a:ext uri="{FF2B5EF4-FFF2-40B4-BE49-F238E27FC236}">
                <a16:creationId xmlns:a16="http://schemas.microsoft.com/office/drawing/2014/main" id="{ECF3EAEE-F7C5-4951-8BB7-37294F59474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14400" y="2497298"/>
            <a:ext cx="5102225" cy="3511616"/>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a:extLst>
              <a:ext uri="{FF2B5EF4-FFF2-40B4-BE49-F238E27FC236}">
                <a16:creationId xmlns:a16="http://schemas.microsoft.com/office/drawing/2014/main" id="{93ADE02E-4205-424B-8095-6AC2EA34F68B}"/>
              </a:ext>
            </a:extLst>
          </p:cNvPr>
          <p:cNvPicPr>
            <a:picLocks noGrp="1" noChangeAspect="1"/>
          </p:cNvPicPr>
          <p:nvPr>
            <p:ph sz="half" idx="2"/>
          </p:nvPr>
        </p:nvPicPr>
        <p:blipFill>
          <a:blip r:embed="rId3"/>
          <a:stretch>
            <a:fillRect/>
          </a:stretch>
        </p:blipFill>
        <p:spPr>
          <a:xfrm>
            <a:off x="6181725" y="2568782"/>
            <a:ext cx="5030282" cy="3511616"/>
          </a:xfrm>
          <a:prstGeom prst="rect">
            <a:avLst/>
          </a:prstGeom>
        </p:spPr>
      </p:pic>
    </p:spTree>
    <p:extLst>
      <p:ext uri="{BB962C8B-B14F-4D97-AF65-F5344CB8AC3E}">
        <p14:creationId xmlns:p14="http://schemas.microsoft.com/office/powerpoint/2010/main" val="18645227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74A05-B6C2-4341-BD87-0A379956115D}"/>
              </a:ext>
            </a:extLst>
          </p:cNvPr>
          <p:cNvSpPr>
            <a:spLocks noGrp="1"/>
          </p:cNvSpPr>
          <p:nvPr>
            <p:ph type="title"/>
          </p:nvPr>
        </p:nvSpPr>
        <p:spPr/>
        <p:txBody>
          <a:bodyPr/>
          <a:lstStyle/>
          <a:p>
            <a:r>
              <a:rPr lang="en-US" b="1" dirty="0"/>
              <a:t>Raspberry pi Models</a:t>
            </a:r>
            <a:endParaRPr lang="en-RW" dirty="0"/>
          </a:p>
        </p:txBody>
      </p:sp>
      <p:pic>
        <p:nvPicPr>
          <p:cNvPr id="4" name="Content Placeholder 3">
            <a:extLst>
              <a:ext uri="{FF2B5EF4-FFF2-40B4-BE49-F238E27FC236}">
                <a16:creationId xmlns:a16="http://schemas.microsoft.com/office/drawing/2014/main" id="{242ADE18-463A-463D-B164-A1858911E7EB}"/>
              </a:ext>
            </a:extLst>
          </p:cNvPr>
          <p:cNvPicPr>
            <a:picLocks noGrp="1"/>
          </p:cNvPicPr>
          <p:nvPr>
            <p:ph idx="1"/>
          </p:nvPr>
        </p:nvPicPr>
        <p:blipFill>
          <a:blip r:embed="rId2"/>
          <a:stretch>
            <a:fillRect/>
          </a:stretch>
        </p:blipFill>
        <p:spPr>
          <a:xfrm>
            <a:off x="2612571" y="2502040"/>
            <a:ext cx="6672106" cy="3707841"/>
          </a:xfrm>
          <a:prstGeom prst="rect">
            <a:avLst/>
          </a:prstGeom>
        </p:spPr>
      </p:pic>
    </p:spTree>
    <p:extLst>
      <p:ext uri="{BB962C8B-B14F-4D97-AF65-F5344CB8AC3E}">
        <p14:creationId xmlns:p14="http://schemas.microsoft.com/office/powerpoint/2010/main" val="3678582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EF39-06D3-4B17-8BA4-46DFCF507999}"/>
              </a:ext>
            </a:extLst>
          </p:cNvPr>
          <p:cNvSpPr>
            <a:spLocks noGrp="1"/>
          </p:cNvSpPr>
          <p:nvPr>
            <p:ph type="title"/>
          </p:nvPr>
        </p:nvSpPr>
        <p:spPr/>
        <p:txBody>
          <a:bodyPr/>
          <a:lstStyle/>
          <a:p>
            <a:r>
              <a:rPr lang="en-US" b="1" dirty="0"/>
              <a:t>Device Platforms</a:t>
            </a:r>
            <a:endParaRPr lang="en-RW" b="1" dirty="0"/>
          </a:p>
        </p:txBody>
      </p:sp>
      <p:sp>
        <p:nvSpPr>
          <p:cNvPr id="3" name="Content Placeholder 2">
            <a:extLst>
              <a:ext uri="{FF2B5EF4-FFF2-40B4-BE49-F238E27FC236}">
                <a16:creationId xmlns:a16="http://schemas.microsoft.com/office/drawing/2014/main" id="{F3BEA2E6-E91E-463A-9376-DD0B8C6EE81C}"/>
              </a:ext>
            </a:extLst>
          </p:cNvPr>
          <p:cNvSpPr>
            <a:spLocks noGrp="1"/>
          </p:cNvSpPr>
          <p:nvPr>
            <p:ph idx="1"/>
          </p:nvPr>
        </p:nvSpPr>
        <p:spPr/>
        <p:txBody>
          <a:bodyPr>
            <a:normAutofit fontScale="92500" lnSpcReduction="10000"/>
          </a:bodyPr>
          <a:lstStyle/>
          <a:p>
            <a:r>
              <a:rPr lang="en-US" sz="3600" dirty="0" err="1"/>
              <a:t>Pycom</a:t>
            </a:r>
            <a:r>
              <a:rPr lang="en-US" sz="3600" dirty="0"/>
              <a:t> </a:t>
            </a:r>
            <a:r>
              <a:rPr lang="en-US" sz="3600" dirty="0" err="1"/>
              <a:t>Lopy</a:t>
            </a:r>
            <a:endParaRPr lang="en-US" sz="3600" dirty="0"/>
          </a:p>
          <a:p>
            <a:r>
              <a:rPr lang="en-US" sz="3600" dirty="0"/>
              <a:t>Raspberry Pi</a:t>
            </a:r>
          </a:p>
          <a:p>
            <a:r>
              <a:rPr lang="en-US" sz="3600" dirty="0"/>
              <a:t>microcontroller platforms:</a:t>
            </a:r>
          </a:p>
          <a:p>
            <a:r>
              <a:rPr lang="en-US" sz="3600" dirty="0"/>
              <a:t>Arduino Series</a:t>
            </a:r>
          </a:p>
          <a:p>
            <a:r>
              <a:rPr lang="en-US" sz="3600" dirty="0" err="1"/>
              <a:t>NodeMCU</a:t>
            </a:r>
            <a:endParaRPr lang="en-US" sz="3600" dirty="0"/>
          </a:p>
          <a:p>
            <a:endParaRPr lang="en-RW" dirty="0"/>
          </a:p>
        </p:txBody>
      </p:sp>
    </p:spTree>
    <p:extLst>
      <p:ext uri="{BB962C8B-B14F-4D97-AF65-F5344CB8AC3E}">
        <p14:creationId xmlns:p14="http://schemas.microsoft.com/office/powerpoint/2010/main" val="5292391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3B9C8-B974-47A6-8181-27CFA6016396}"/>
              </a:ext>
            </a:extLst>
          </p:cNvPr>
          <p:cNvSpPr>
            <a:spLocks noGrp="1"/>
          </p:cNvSpPr>
          <p:nvPr>
            <p:ph type="title"/>
          </p:nvPr>
        </p:nvSpPr>
        <p:spPr/>
        <p:txBody>
          <a:bodyPr/>
          <a:lstStyle/>
          <a:p>
            <a:r>
              <a:rPr lang="en-US" b="1" dirty="0"/>
              <a:t>Arduino &amp; Raspberry pi </a:t>
            </a:r>
            <a:endParaRPr lang="en-RW" dirty="0"/>
          </a:p>
        </p:txBody>
      </p:sp>
      <p:pic>
        <p:nvPicPr>
          <p:cNvPr id="4" name="Content Placeholder 3">
            <a:extLst>
              <a:ext uri="{FF2B5EF4-FFF2-40B4-BE49-F238E27FC236}">
                <a16:creationId xmlns:a16="http://schemas.microsoft.com/office/drawing/2014/main" id="{BC50BF05-4C70-4E12-A6D7-CCBA068B649F}"/>
              </a:ext>
            </a:extLst>
          </p:cNvPr>
          <p:cNvPicPr>
            <a:picLocks noGrp="1"/>
          </p:cNvPicPr>
          <p:nvPr>
            <p:ph idx="1"/>
          </p:nvPr>
        </p:nvPicPr>
        <p:blipFill>
          <a:blip r:embed="rId2"/>
          <a:stretch>
            <a:fillRect/>
          </a:stretch>
        </p:blipFill>
        <p:spPr>
          <a:xfrm>
            <a:off x="3054699" y="2461847"/>
            <a:ext cx="5998866" cy="3717890"/>
          </a:xfrm>
          <a:prstGeom prst="rect">
            <a:avLst/>
          </a:prstGeom>
        </p:spPr>
      </p:pic>
    </p:spTree>
    <p:extLst>
      <p:ext uri="{BB962C8B-B14F-4D97-AF65-F5344CB8AC3E}">
        <p14:creationId xmlns:p14="http://schemas.microsoft.com/office/powerpoint/2010/main" val="29400694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CF2E-5D71-4C91-8A9A-F474C9AE5607}"/>
              </a:ext>
            </a:extLst>
          </p:cNvPr>
          <p:cNvSpPr>
            <a:spLocks noGrp="1"/>
          </p:cNvSpPr>
          <p:nvPr>
            <p:ph type="title"/>
          </p:nvPr>
        </p:nvSpPr>
        <p:spPr/>
        <p:txBody>
          <a:bodyPr>
            <a:normAutofit/>
          </a:bodyPr>
          <a:lstStyle/>
          <a:p>
            <a:r>
              <a:rPr lang="en-US" sz="6600" b="1" dirty="0"/>
              <a:t>Thank You!!!</a:t>
            </a:r>
            <a:endParaRPr lang="en-RW" sz="6600" b="1" dirty="0"/>
          </a:p>
        </p:txBody>
      </p:sp>
    </p:spTree>
    <p:extLst>
      <p:ext uri="{BB962C8B-B14F-4D97-AF65-F5344CB8AC3E}">
        <p14:creationId xmlns:p14="http://schemas.microsoft.com/office/powerpoint/2010/main" val="2748561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37B94-C38A-4F23-88F5-D23FCA9F020B}"/>
              </a:ext>
            </a:extLst>
          </p:cNvPr>
          <p:cNvSpPr>
            <a:spLocks noGrp="1"/>
          </p:cNvSpPr>
          <p:nvPr>
            <p:ph type="title"/>
          </p:nvPr>
        </p:nvSpPr>
        <p:spPr/>
        <p:txBody>
          <a:bodyPr/>
          <a:lstStyle/>
          <a:p>
            <a:r>
              <a:rPr lang="en-US" b="1" dirty="0"/>
              <a:t>Hardware Interfaces</a:t>
            </a:r>
            <a:endParaRPr lang="en-RW" dirty="0"/>
          </a:p>
        </p:txBody>
      </p:sp>
      <p:sp>
        <p:nvSpPr>
          <p:cNvPr id="3" name="Content Placeholder 2">
            <a:extLst>
              <a:ext uri="{FF2B5EF4-FFF2-40B4-BE49-F238E27FC236}">
                <a16:creationId xmlns:a16="http://schemas.microsoft.com/office/drawing/2014/main" id="{F6E27AD4-5A51-4DA3-9E0C-4755D951D0BC}"/>
              </a:ext>
            </a:extLst>
          </p:cNvPr>
          <p:cNvSpPr>
            <a:spLocks noGrp="1"/>
          </p:cNvSpPr>
          <p:nvPr>
            <p:ph idx="1"/>
          </p:nvPr>
        </p:nvSpPr>
        <p:spPr>
          <a:xfrm>
            <a:off x="844062" y="2556932"/>
            <a:ext cx="10530672" cy="3318936"/>
          </a:xfrm>
        </p:spPr>
        <p:txBody>
          <a:bodyPr/>
          <a:lstStyle/>
          <a:p>
            <a:r>
              <a:rPr lang="en-US" dirty="0"/>
              <a:t>Universal Serial Bus (</a:t>
            </a:r>
            <a:r>
              <a:rPr lang="en-US" b="1" dirty="0"/>
              <a:t>USB</a:t>
            </a:r>
            <a:r>
              <a:rPr lang="en-US" dirty="0"/>
              <a:t>)</a:t>
            </a:r>
          </a:p>
          <a:p>
            <a:r>
              <a:rPr lang="en-US" dirty="0"/>
              <a:t>General-purpose input/output pins </a:t>
            </a:r>
            <a:r>
              <a:rPr lang="en-US" b="1" dirty="0"/>
              <a:t>(GPIO)</a:t>
            </a:r>
          </a:p>
          <a:p>
            <a:r>
              <a:rPr lang="en-US" dirty="0"/>
              <a:t>GPIO pins can be digital or analog signals, and digital pins have only two states: HIGH or LOW.</a:t>
            </a:r>
          </a:p>
          <a:p>
            <a:r>
              <a:rPr lang="en-US" dirty="0"/>
              <a:t>Digital GPIO can support Pulse Width Modulation (PWM).</a:t>
            </a:r>
          </a:p>
          <a:p>
            <a:endParaRPr lang="en-RW" dirty="0"/>
          </a:p>
        </p:txBody>
      </p:sp>
    </p:spTree>
    <p:extLst>
      <p:ext uri="{BB962C8B-B14F-4D97-AF65-F5344CB8AC3E}">
        <p14:creationId xmlns:p14="http://schemas.microsoft.com/office/powerpoint/2010/main" val="2290098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CEED4-7846-4D3C-9BA4-8F9712181E65}"/>
              </a:ext>
            </a:extLst>
          </p:cNvPr>
          <p:cNvSpPr>
            <a:spLocks noGrp="1"/>
          </p:cNvSpPr>
          <p:nvPr>
            <p:ph type="title"/>
          </p:nvPr>
        </p:nvSpPr>
        <p:spPr/>
        <p:txBody>
          <a:bodyPr/>
          <a:lstStyle/>
          <a:p>
            <a:r>
              <a:rPr lang="en-US" b="1" dirty="0"/>
              <a:t>Hardware Interfaces</a:t>
            </a:r>
            <a:endParaRPr lang="en-RW" dirty="0"/>
          </a:p>
        </p:txBody>
      </p:sp>
      <p:sp>
        <p:nvSpPr>
          <p:cNvPr id="3" name="Content Placeholder 2">
            <a:extLst>
              <a:ext uri="{FF2B5EF4-FFF2-40B4-BE49-F238E27FC236}">
                <a16:creationId xmlns:a16="http://schemas.microsoft.com/office/drawing/2014/main" id="{DF1CAE4B-72B6-44E9-B7BB-07FBCAA9A9D2}"/>
              </a:ext>
            </a:extLst>
          </p:cNvPr>
          <p:cNvSpPr>
            <a:spLocks noGrp="1"/>
          </p:cNvSpPr>
          <p:nvPr>
            <p:ph idx="1"/>
          </p:nvPr>
        </p:nvSpPr>
        <p:spPr>
          <a:xfrm>
            <a:off x="944545" y="2556931"/>
            <a:ext cx="10450286" cy="3532369"/>
          </a:xfrm>
        </p:spPr>
        <p:txBody>
          <a:bodyPr>
            <a:normAutofit fontScale="92500" lnSpcReduction="10000"/>
          </a:bodyPr>
          <a:lstStyle/>
          <a:p>
            <a:r>
              <a:rPr lang="en-US" sz="2800" b="1" dirty="0"/>
              <a:t>Inter-Integrated Circuit (I2C)</a:t>
            </a:r>
            <a:r>
              <a:rPr lang="en-US" sz="2800" dirty="0"/>
              <a:t>: serial bus uses a protocol that enables multiple modules to be assigned a discrete address on the bus.</a:t>
            </a:r>
          </a:p>
          <a:p>
            <a:r>
              <a:rPr lang="en-US" sz="3200" dirty="0"/>
              <a:t>Universal Asynchronous Receiver/Transmitter (</a:t>
            </a:r>
            <a:r>
              <a:rPr lang="en-US" sz="3200" b="1" dirty="0"/>
              <a:t>UART)</a:t>
            </a:r>
            <a:r>
              <a:rPr lang="en-US" sz="3200" dirty="0"/>
              <a:t> devices translate data between serial and parallel forms at the point where the data is acted on by the processor</a:t>
            </a:r>
          </a:p>
          <a:p>
            <a:r>
              <a:rPr lang="en-US" sz="3200" dirty="0"/>
              <a:t>Serial Peripheral Interface (</a:t>
            </a:r>
            <a:r>
              <a:rPr lang="en-US" sz="3200" b="1" dirty="0"/>
              <a:t>SPI</a:t>
            </a:r>
            <a:r>
              <a:rPr lang="en-US" sz="3200" dirty="0"/>
              <a:t>.) bus devices employ master-slave architecture, with a single master and full-duplex communication.</a:t>
            </a:r>
          </a:p>
          <a:p>
            <a:endParaRPr lang="en-US" sz="2800" dirty="0"/>
          </a:p>
          <a:p>
            <a:endParaRPr lang="en-RW" dirty="0"/>
          </a:p>
        </p:txBody>
      </p:sp>
    </p:spTree>
    <p:extLst>
      <p:ext uri="{BB962C8B-B14F-4D97-AF65-F5344CB8AC3E}">
        <p14:creationId xmlns:p14="http://schemas.microsoft.com/office/powerpoint/2010/main" val="103756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FBDAC7-C1B4-421C-91BA-ACB7C303C462}"/>
              </a:ext>
            </a:extLst>
          </p:cNvPr>
          <p:cNvPicPr>
            <a:picLocks noChangeAspect="1"/>
          </p:cNvPicPr>
          <p:nvPr/>
        </p:nvPicPr>
        <p:blipFill>
          <a:blip r:embed="rId2"/>
          <a:stretch>
            <a:fillRect/>
          </a:stretch>
        </p:blipFill>
        <p:spPr>
          <a:xfrm>
            <a:off x="1781175" y="2109787"/>
            <a:ext cx="8629650" cy="2638425"/>
          </a:xfrm>
          <a:prstGeom prst="rect">
            <a:avLst/>
          </a:prstGeom>
        </p:spPr>
      </p:pic>
    </p:spTree>
    <p:extLst>
      <p:ext uri="{BB962C8B-B14F-4D97-AF65-F5344CB8AC3E}">
        <p14:creationId xmlns:p14="http://schemas.microsoft.com/office/powerpoint/2010/main" val="210251418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375</TotalTime>
  <Words>1556</Words>
  <Application>Microsoft Office PowerPoint</Application>
  <PresentationFormat>Widescreen</PresentationFormat>
  <Paragraphs>153</Paragraphs>
  <Slides>61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-apple-system</vt:lpstr>
      <vt:lpstr>Arial</vt:lpstr>
      <vt:lpstr>Calibri</vt:lpstr>
      <vt:lpstr>Garamond</vt:lpstr>
      <vt:lpstr>Roboto</vt:lpstr>
      <vt:lpstr>Times New Roman</vt:lpstr>
      <vt:lpstr>Organic</vt:lpstr>
      <vt:lpstr>Assembling an IoT Device</vt:lpstr>
      <vt:lpstr>What is an IoT Device?</vt:lpstr>
      <vt:lpstr>Examples of an IoT device</vt:lpstr>
      <vt:lpstr>IoT Device Requirements</vt:lpstr>
      <vt:lpstr>Components of an IoT Device</vt:lpstr>
      <vt:lpstr>Device Platforms</vt:lpstr>
      <vt:lpstr>Hardware Interfaces</vt:lpstr>
      <vt:lpstr>Hardware Interfaces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Basics of SPI</vt:lpstr>
      <vt:lpstr>SPI Configuration</vt:lpstr>
      <vt:lpstr>SPI example</vt:lpstr>
      <vt:lpstr>SPI Operation</vt:lpstr>
      <vt:lpstr>Multiple Slaves Configuration</vt:lpstr>
      <vt:lpstr>Master Slave Setup</vt:lpstr>
      <vt:lpstr>PowerPoint Presentation</vt:lpstr>
      <vt:lpstr>PowerPoint Presentation</vt:lpstr>
      <vt:lpstr>PowerPoint Presentation</vt:lpstr>
      <vt:lpstr>I2C example(gy-80,gy-251)</vt:lpstr>
      <vt:lpstr>PowerPoint Presentation</vt:lpstr>
      <vt:lpstr>Microcontroller Platforms</vt:lpstr>
      <vt:lpstr>Android Uno</vt:lpstr>
      <vt:lpstr>Arduino Nano</vt:lpstr>
      <vt:lpstr>Arduino Nano Schematic </vt:lpstr>
      <vt:lpstr>NodeMCU Platform</vt:lpstr>
      <vt:lpstr>NodeMCU Platform</vt:lpstr>
      <vt:lpstr>Arduino Data Types</vt:lpstr>
      <vt:lpstr>Coding Fundamentals</vt:lpstr>
      <vt:lpstr>Cont’d</vt:lpstr>
      <vt:lpstr>Function Reference</vt:lpstr>
      <vt:lpstr>Blinking Circuit</vt:lpstr>
      <vt:lpstr>SparkFun Barometric Pressure Sensor Breakout - BMP180</vt:lpstr>
      <vt:lpstr>Cont’d</vt:lpstr>
      <vt:lpstr>Reading pressure </vt:lpstr>
      <vt:lpstr>Neo-6M GPS to Arduino</vt:lpstr>
      <vt:lpstr>NEO-6M GPS Module</vt:lpstr>
      <vt:lpstr>Libraries</vt:lpstr>
      <vt:lpstr>DS18B20 Water Proof temperature sensor</vt:lpstr>
      <vt:lpstr>Connection</vt:lpstr>
      <vt:lpstr>DHT22 digital temperature and humidity sensor module</vt:lpstr>
      <vt:lpstr>Library</vt:lpstr>
      <vt:lpstr>Connection</vt:lpstr>
      <vt:lpstr>Capacitive Soil Moisture Sensor</vt:lpstr>
      <vt:lpstr>Raspberry Pi</vt:lpstr>
      <vt:lpstr>Raspberry Pi 2 Model B</vt:lpstr>
      <vt:lpstr>Raspberry Pi 2 Model B Pin out</vt:lpstr>
      <vt:lpstr>Raspberry pi peripherals</vt:lpstr>
      <vt:lpstr>Raspberry pi peripherals</vt:lpstr>
      <vt:lpstr>Pin out with MUX</vt:lpstr>
      <vt:lpstr>Raspberry pi Models</vt:lpstr>
      <vt:lpstr>Arduino &amp; Raspberry pi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Assembling an IoT Device</dc:title>
  <dc:creator>NIYITEGEKA Janvier</dc:creator>
  <cp:lastModifiedBy>NIYITEGEKA Janvier</cp:lastModifiedBy>
  <cp:revision>89</cp:revision>
  <dcterms:created xsi:type="dcterms:W3CDTF">2021-04-13T12:58:46Z</dcterms:created>
  <dcterms:modified xsi:type="dcterms:W3CDTF">2021-04-22T12:05:08Z</dcterms:modified>
</cp:coreProperties>
</file>